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xls" ContentType="application/vnd.ms-exce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511" r:id="rId3"/>
    <p:sldId id="512" r:id="rId4"/>
    <p:sldId id="495" r:id="rId5"/>
    <p:sldId id="439" r:id="rId6"/>
    <p:sldId id="450" r:id="rId7"/>
    <p:sldId id="514" r:id="rId8"/>
    <p:sldId id="513" r:id="rId9"/>
    <p:sldId id="467" r:id="rId10"/>
    <p:sldId id="496" r:id="rId11"/>
    <p:sldId id="509" r:id="rId12"/>
    <p:sldId id="453" r:id="rId13"/>
    <p:sldId id="510" r:id="rId14"/>
    <p:sldId id="454" r:id="rId15"/>
    <p:sldId id="463" r:id="rId16"/>
    <p:sldId id="500" r:id="rId17"/>
    <p:sldId id="501" r:id="rId18"/>
    <p:sldId id="498" r:id="rId19"/>
    <p:sldId id="506" r:id="rId20"/>
    <p:sldId id="466" r:id="rId21"/>
    <p:sldId id="502" r:id="rId22"/>
    <p:sldId id="503" r:id="rId23"/>
    <p:sldId id="515" r:id="rId24"/>
    <p:sldId id="505" r:id="rId25"/>
    <p:sldId id="475" r:id="rId26"/>
    <p:sldId id="477" r:id="rId27"/>
    <p:sldId id="516" r:id="rId28"/>
  </p:sldIdLst>
  <p:sldSz cx="9144000" cy="6858000" type="screen4x3"/>
  <p:notesSz cx="6797675" cy="99298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CFF5"/>
    <a:srgbClr val="FFDD71"/>
    <a:srgbClr val="FFCCCC"/>
    <a:srgbClr val="3060CA"/>
    <a:srgbClr val="D2E5FA"/>
    <a:srgbClr val="3A5E92"/>
    <a:srgbClr val="B23838"/>
    <a:srgbClr val="4560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73" autoAdjust="0"/>
    <p:restoredTop sz="94631" autoAdjust="0"/>
  </p:normalViewPr>
  <p:slideViewPr>
    <p:cSldViewPr snapToGrid="0">
      <p:cViewPr varScale="1">
        <p:scale>
          <a:sx n="117" d="100"/>
          <a:sy n="117" d="100"/>
        </p:scale>
        <p:origin x="-1596" y="-102"/>
      </p:cViewPr>
      <p:guideLst>
        <p:guide orient="horz" pos="4090"/>
        <p:guide pos="16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Лист1!$C$14</c:f>
              <c:strCache>
                <c:ptCount val="1"/>
                <c:pt idx="0">
                  <c:v>Впервые принято семей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Лист1!$B$15:$B$18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Лист1!$C$15:$C$18</c:f>
              <c:numCache>
                <c:formatCode>General</c:formatCode>
                <c:ptCount val="4"/>
                <c:pt idx="0">
                  <c:v>273</c:v>
                </c:pt>
                <c:pt idx="1">
                  <c:v>225</c:v>
                </c:pt>
                <c:pt idx="2">
                  <c:v>190</c:v>
                </c:pt>
                <c:pt idx="3">
                  <c:v>179</c:v>
                </c:pt>
              </c:numCache>
            </c:numRef>
          </c:val>
        </c:ser>
        <c:ser>
          <c:idx val="1"/>
          <c:order val="1"/>
          <c:tx>
            <c:strRef>
              <c:f>Лист1!$D$14</c:f>
              <c:strCache>
                <c:ptCount val="1"/>
                <c:pt idx="0">
                  <c:v>Впервые принято ВИЧ+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C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Лист1!$B$15:$B$18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Лист1!$D$15:$D$18</c:f>
              <c:numCache>
                <c:formatCode>General</c:formatCode>
                <c:ptCount val="4"/>
                <c:pt idx="0">
                  <c:v>336</c:v>
                </c:pt>
                <c:pt idx="1">
                  <c:v>280</c:v>
                </c:pt>
                <c:pt idx="2">
                  <c:v>244</c:v>
                </c:pt>
                <c:pt idx="3">
                  <c:v>213</c:v>
                </c:pt>
              </c:numCache>
            </c:numRef>
          </c:val>
        </c:ser>
        <c:ser>
          <c:idx val="2"/>
          <c:order val="2"/>
          <c:tx>
            <c:strRef>
              <c:f>Лист1!$E$14</c:f>
              <c:strCache>
                <c:ptCount val="1"/>
                <c:pt idx="0">
                  <c:v>Всего человек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3060CA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Лист1!$B$15:$B$18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Лист1!$E$15:$E$18</c:f>
              <c:numCache>
                <c:formatCode>General</c:formatCode>
                <c:ptCount val="4"/>
                <c:pt idx="0">
                  <c:v>792</c:v>
                </c:pt>
                <c:pt idx="1">
                  <c:v>680</c:v>
                </c:pt>
                <c:pt idx="2">
                  <c:v>678</c:v>
                </c:pt>
                <c:pt idx="3">
                  <c:v>517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0817280"/>
        <c:axId val="50835456"/>
      </c:barChart>
      <c:catAx>
        <c:axId val="50817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50835456"/>
        <c:crosses val="autoZero"/>
        <c:auto val="1"/>
        <c:lblAlgn val="ctr"/>
        <c:lblOffset val="100"/>
        <c:noMultiLvlLbl val="0"/>
      </c:catAx>
      <c:valAx>
        <c:axId val="508354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0817280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2925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0E06A53-8126-4EE6-A8A6-38B7951DE3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383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5E559FA-168A-4284-98AF-287CE1617E38}" type="datetimeFigureOut">
              <a:rPr lang="ru-RU"/>
              <a:pPr>
                <a:defRPr/>
              </a:pPr>
              <a:t>26.04.2017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8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31338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E3AEAB3-6DA3-4A7F-93A9-761354231E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860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C8D2749-1B75-4E48-A8C0-4D6E70B3274E}" type="slidenum">
              <a:rPr lang="ru-RU" sz="1200"/>
              <a:pPr/>
              <a:t>6</a:t>
            </a:fld>
            <a:endParaRPr 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386100A-E27A-4A7C-AF26-E167654F16DF}" type="slidenum">
              <a:rPr lang="ru-RU" altLang="ru-RU" sz="1200"/>
              <a:pPr/>
              <a:t>13</a:t>
            </a:fld>
            <a:endParaRPr lang="ru-RU" alt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0"/>
          <p:cNvSpPr>
            <a:spLocks/>
          </p:cNvSpPr>
          <p:nvPr userDrawn="1"/>
        </p:nvSpPr>
        <p:spPr bwMode="auto">
          <a:xfrm>
            <a:off x="190500" y="503238"/>
            <a:ext cx="8953500" cy="6356350"/>
          </a:xfrm>
          <a:custGeom>
            <a:avLst/>
            <a:gdLst>
              <a:gd name="T0" fmla="*/ 2147483646 w 5640"/>
              <a:gd name="T1" fmla="*/ 2147483646 h 3998"/>
              <a:gd name="T2" fmla="*/ 0 w 5640"/>
              <a:gd name="T3" fmla="*/ 2147483646 h 3998"/>
              <a:gd name="T4" fmla="*/ 0 w 5640"/>
              <a:gd name="T5" fmla="*/ 2147483646 h 3998"/>
              <a:gd name="T6" fmla="*/ 2147483646 w 5640"/>
              <a:gd name="T7" fmla="*/ 2147483646 h 3998"/>
              <a:gd name="T8" fmla="*/ 2147483646 w 5640"/>
              <a:gd name="T9" fmla="*/ 2147483646 h 3998"/>
              <a:gd name="T10" fmla="*/ 2147483646 w 5640"/>
              <a:gd name="T11" fmla="*/ 2147483646 h 3998"/>
              <a:gd name="T12" fmla="*/ 2147483646 w 5640"/>
              <a:gd name="T13" fmla="*/ 0 h 3998"/>
              <a:gd name="T14" fmla="*/ 2147483646 w 5640"/>
              <a:gd name="T15" fmla="*/ 0 h 3998"/>
              <a:gd name="T16" fmla="*/ 2147483646 w 5640"/>
              <a:gd name="T17" fmla="*/ 2147483646 h 39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640" h="3998">
                <a:moveTo>
                  <a:pt x="5640" y="3998"/>
                </a:moveTo>
                <a:lnTo>
                  <a:pt x="0" y="3998"/>
                </a:lnTo>
                <a:lnTo>
                  <a:pt x="0" y="172"/>
                </a:lnTo>
                <a:lnTo>
                  <a:pt x="14" y="102"/>
                </a:lnTo>
                <a:lnTo>
                  <a:pt x="48" y="50"/>
                </a:lnTo>
                <a:lnTo>
                  <a:pt x="104" y="16"/>
                </a:lnTo>
                <a:lnTo>
                  <a:pt x="172" y="0"/>
                </a:lnTo>
                <a:lnTo>
                  <a:pt x="5640" y="0"/>
                </a:lnTo>
                <a:lnTo>
                  <a:pt x="5640" y="399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Rectangle 21"/>
          <p:cNvSpPr>
            <a:spLocks noChangeArrowheads="1"/>
          </p:cNvSpPr>
          <p:nvPr userDrawn="1"/>
        </p:nvSpPr>
        <p:spPr bwMode="auto">
          <a:xfrm>
            <a:off x="0" y="6729413"/>
            <a:ext cx="4776788" cy="128587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6" name="Rectangle 23"/>
          <p:cNvSpPr>
            <a:spLocks noChangeArrowheads="1"/>
          </p:cNvSpPr>
          <p:nvPr userDrawn="1"/>
        </p:nvSpPr>
        <p:spPr bwMode="auto">
          <a:xfrm>
            <a:off x="2455863" y="504825"/>
            <a:ext cx="6688137" cy="1778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9900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3227388"/>
            <a:ext cx="6311900" cy="1998662"/>
          </a:xfrm>
        </p:spPr>
        <p:txBody>
          <a:bodyPr/>
          <a:lstStyle>
            <a:lvl1pPr algn="r">
              <a:defRPr sz="2800">
                <a:solidFill>
                  <a:srgbClr val="0066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257800"/>
            <a:ext cx="5651500" cy="495300"/>
          </a:xfrm>
        </p:spPr>
        <p:txBody>
          <a:bodyPr/>
          <a:lstStyle>
            <a:lvl1pPr marL="0" indent="0" algn="r">
              <a:buFontTx/>
              <a:buNone/>
              <a:defRPr sz="1600" b="1">
                <a:solidFill>
                  <a:srgbClr val="FF3300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27F777-CD92-4203-942B-CF42A54A2F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561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59187-A3BF-4FFA-AF92-FB9081262F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430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04038" y="20638"/>
            <a:ext cx="2239962" cy="6075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80975" y="20638"/>
            <a:ext cx="6570663" cy="6075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1ACA4-053C-4C7E-995C-7596ECCF42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552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80975" y="20638"/>
            <a:ext cx="8963025" cy="60753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C98E0-8680-461F-AFA2-CEB842683D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07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975" y="20638"/>
            <a:ext cx="8963025" cy="4683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29490-F138-4D72-8049-DA7D006592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677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80975" y="20638"/>
            <a:ext cx="8963025" cy="4683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606D1-9B44-4558-97E3-2972FC2412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643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72A7F-EFE9-4F6C-96E5-084488C7BB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563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E2F68-690B-42EA-9A28-C56464E8CA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422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5A47C-873F-4413-A4BC-AE75CA01FB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054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1E816-D6F5-414F-B1EE-9846D4E183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873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382AE-68C1-4A48-8165-DA8E350534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052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20322-01A0-4B29-B585-933FABACB2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52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44F2F-3180-4F52-9621-5BE1A722A8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815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832A4-1543-44D4-BD4F-074AB0CDC6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918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19"/>
          <p:cNvSpPr>
            <a:spLocks/>
          </p:cNvSpPr>
          <p:nvPr userDrawn="1"/>
        </p:nvSpPr>
        <p:spPr bwMode="auto">
          <a:xfrm>
            <a:off x="190500" y="511175"/>
            <a:ext cx="8953500" cy="6346825"/>
          </a:xfrm>
          <a:custGeom>
            <a:avLst/>
            <a:gdLst>
              <a:gd name="T0" fmla="*/ 2147483646 w 5640"/>
              <a:gd name="T1" fmla="*/ 2147483646 h 3998"/>
              <a:gd name="T2" fmla="*/ 0 w 5640"/>
              <a:gd name="T3" fmla="*/ 2147483646 h 3998"/>
              <a:gd name="T4" fmla="*/ 0 w 5640"/>
              <a:gd name="T5" fmla="*/ 2147483646 h 3998"/>
              <a:gd name="T6" fmla="*/ 2147483646 w 5640"/>
              <a:gd name="T7" fmla="*/ 2147483646 h 3998"/>
              <a:gd name="T8" fmla="*/ 2147483646 w 5640"/>
              <a:gd name="T9" fmla="*/ 2147483646 h 3998"/>
              <a:gd name="T10" fmla="*/ 2147483646 w 5640"/>
              <a:gd name="T11" fmla="*/ 2147483646 h 3998"/>
              <a:gd name="T12" fmla="*/ 2147483646 w 5640"/>
              <a:gd name="T13" fmla="*/ 0 h 3998"/>
              <a:gd name="T14" fmla="*/ 2147483646 w 5640"/>
              <a:gd name="T15" fmla="*/ 0 h 3998"/>
              <a:gd name="T16" fmla="*/ 2147483646 w 5640"/>
              <a:gd name="T17" fmla="*/ 2147483646 h 39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640" h="3998">
                <a:moveTo>
                  <a:pt x="5640" y="3998"/>
                </a:moveTo>
                <a:lnTo>
                  <a:pt x="0" y="3998"/>
                </a:lnTo>
                <a:lnTo>
                  <a:pt x="0" y="172"/>
                </a:lnTo>
                <a:lnTo>
                  <a:pt x="14" y="102"/>
                </a:lnTo>
                <a:lnTo>
                  <a:pt x="48" y="50"/>
                </a:lnTo>
                <a:lnTo>
                  <a:pt x="104" y="16"/>
                </a:lnTo>
                <a:lnTo>
                  <a:pt x="172" y="0"/>
                </a:lnTo>
                <a:lnTo>
                  <a:pt x="5640" y="0"/>
                </a:lnTo>
                <a:lnTo>
                  <a:pt x="5640" y="399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27" name="Rectangle 20"/>
          <p:cNvSpPr>
            <a:spLocks noChangeArrowheads="1"/>
          </p:cNvSpPr>
          <p:nvPr userDrawn="1"/>
        </p:nvSpPr>
        <p:spPr bwMode="auto">
          <a:xfrm>
            <a:off x="0" y="6729413"/>
            <a:ext cx="4776788" cy="128587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1028" name="Rectangle 22"/>
          <p:cNvSpPr>
            <a:spLocks noChangeArrowheads="1"/>
          </p:cNvSpPr>
          <p:nvPr userDrawn="1"/>
        </p:nvSpPr>
        <p:spPr bwMode="auto">
          <a:xfrm>
            <a:off x="2455863" y="519113"/>
            <a:ext cx="6688137" cy="1778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9900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0975" y="20638"/>
            <a:ext cx="896302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8228DFFD-E9EE-4821-B817-11D13B75D8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22" r:id="rId1"/>
    <p:sldLayoutId id="2147485809" r:id="rId2"/>
    <p:sldLayoutId id="2147485810" r:id="rId3"/>
    <p:sldLayoutId id="2147485811" r:id="rId4"/>
    <p:sldLayoutId id="2147485812" r:id="rId5"/>
    <p:sldLayoutId id="2147485813" r:id="rId6"/>
    <p:sldLayoutId id="2147485814" r:id="rId7"/>
    <p:sldLayoutId id="2147485815" r:id="rId8"/>
    <p:sldLayoutId id="2147485816" r:id="rId9"/>
    <p:sldLayoutId id="2147485817" r:id="rId10"/>
    <p:sldLayoutId id="2147485818" r:id="rId11"/>
    <p:sldLayoutId id="2147485819" r:id="rId12"/>
    <p:sldLayoutId id="2147485820" r:id="rId13"/>
    <p:sldLayoutId id="2147485821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png"/><Relationship Id="rId5" Type="http://schemas.openxmlformats.org/officeDocument/2006/relationships/oleObject" Target="../embeddings/__________Microsoft_Excel5.xls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png"/><Relationship Id="rId5" Type="http://schemas.openxmlformats.org/officeDocument/2006/relationships/oleObject" Target="../embeddings/_____Microsoft_Excel_97-20036.xls"/><Relationship Id="rId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hyperlink" Target="http://www.pomogaemmamam.ru/MM_book.pdf" TargetMode="Externa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den-otca-rf.ru/wp-content/uploads/2016/05/3zhpeI9S7g1.jpg" TargetMode="External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39.jpeg"/><Relationship Id="rId4" Type="http://schemas.openxmlformats.org/officeDocument/2006/relationships/image" Target="../media/image34.jpeg"/><Relationship Id="rId9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__________Microsoft_Excel2.xls"/><Relationship Id="rId3" Type="http://schemas.openxmlformats.org/officeDocument/2006/relationships/image" Target="../media/image1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11" Type="http://schemas.openxmlformats.org/officeDocument/2006/relationships/oleObject" Target="../embeddings/__________Microsoft_Excel3.xls"/><Relationship Id="rId5" Type="http://schemas.openxmlformats.org/officeDocument/2006/relationships/oleObject" Target="../embeddings/__________Microsoft_Excel1.xls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3.png"/><Relationship Id="rId5" Type="http://schemas.openxmlformats.org/officeDocument/2006/relationships/oleObject" Target="../embeddings/__________Microsoft_Excel7.xls"/><Relationship Id="rId4" Type="http://schemas.openxmlformats.org/officeDocument/2006/relationships/oleObject" Target="../embeddings/oleObject7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4.emf"/><Relationship Id="rId5" Type="http://schemas.openxmlformats.org/officeDocument/2006/relationships/oleObject" Target="../embeddings/__________Microsoft_Excel8.xls"/><Relationship Id="rId4" Type="http://schemas.openxmlformats.org/officeDocument/2006/relationships/oleObject" Target="../embeddings/oleObject8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__________Microsoft_Excel10.xls"/><Relationship Id="rId3" Type="http://schemas.openxmlformats.org/officeDocument/2006/relationships/image" Target="../media/image1.png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6.png"/><Relationship Id="rId5" Type="http://schemas.openxmlformats.org/officeDocument/2006/relationships/oleObject" Target="../embeddings/__________Microsoft_Excel9.xls"/><Relationship Id="rId4" Type="http://schemas.openxmlformats.org/officeDocument/2006/relationships/oleObject" Target="../embeddings/oleObject9.bin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emf"/><Relationship Id="rId5" Type="http://schemas.openxmlformats.org/officeDocument/2006/relationships/oleObject" Target="../embeddings/_____Microsoft_Excel_97-20034.xls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382588" y="1512888"/>
            <a:ext cx="8221662" cy="2776537"/>
          </a:xfrm>
        </p:spPr>
        <p:txBody>
          <a:bodyPr/>
          <a:lstStyle/>
          <a:p>
            <a:pPr algn="ctr" eaLnBrk="1" hangingPunct="1">
              <a:lnSpc>
                <a:spcPct val="105000"/>
              </a:lnSpc>
              <a:defRPr/>
            </a:pPr>
            <a:r>
              <a:rPr lang="ru-RU" altLang="ru-RU" sz="4000" dirty="0">
                <a:solidFill>
                  <a:srgbClr val="3060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«Семейная </a:t>
            </a:r>
            <a:r>
              <a:rPr lang="ru-RU" altLang="ru-RU" sz="4000" dirty="0" smtClean="0">
                <a:solidFill>
                  <a:srgbClr val="3060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политика</a:t>
            </a:r>
            <a:br>
              <a:rPr lang="ru-RU" altLang="ru-RU" sz="4000" dirty="0" smtClean="0">
                <a:solidFill>
                  <a:srgbClr val="3060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4000" dirty="0" smtClean="0">
                <a:solidFill>
                  <a:srgbClr val="3060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Санкт-Петербурга</a:t>
            </a:r>
            <a:r>
              <a:rPr lang="ru-RU" altLang="ru-RU" sz="4000" dirty="0">
                <a:solidFill>
                  <a:srgbClr val="3060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ru-RU" altLang="ru-RU" sz="4000" dirty="0">
                <a:solidFill>
                  <a:srgbClr val="3060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4000" dirty="0">
                <a:solidFill>
                  <a:srgbClr val="3060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итоги, проблемы</a:t>
            </a:r>
            <a:r>
              <a:rPr lang="ru-RU" altLang="ru-RU" sz="4000" dirty="0" smtClean="0">
                <a:solidFill>
                  <a:srgbClr val="3060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ru-RU" altLang="ru-RU" sz="4000" dirty="0" smtClean="0">
                <a:solidFill>
                  <a:srgbClr val="3060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4000" dirty="0" smtClean="0">
                <a:solidFill>
                  <a:srgbClr val="3060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перспективы</a:t>
            </a:r>
            <a:r>
              <a:rPr lang="ru-RU" altLang="ru-RU" sz="4000" dirty="0">
                <a:solidFill>
                  <a:srgbClr val="3060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altLang="ru-RU" sz="4000" dirty="0" smtClean="0">
              <a:solidFill>
                <a:srgbClr val="3060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3105150" y="6097588"/>
            <a:ext cx="294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200" b="1">
                <a:solidFill>
                  <a:srgbClr val="456FAD"/>
                </a:solidFill>
              </a:rPr>
              <a:t>Санкт-Петербург</a:t>
            </a:r>
          </a:p>
          <a:p>
            <a:pPr algn="ctr" eaLnBrk="1" hangingPunct="1"/>
            <a:r>
              <a:rPr lang="ru-RU" altLang="ru-RU" sz="1200" b="1">
                <a:solidFill>
                  <a:srgbClr val="456FAD"/>
                </a:solidFill>
              </a:rPr>
              <a:t>20</a:t>
            </a:r>
            <a:r>
              <a:rPr lang="en-US" altLang="ru-RU" sz="1200" b="1">
                <a:solidFill>
                  <a:srgbClr val="456FAD"/>
                </a:solidFill>
              </a:rPr>
              <a:t>1</a:t>
            </a:r>
            <a:r>
              <a:rPr lang="ru-RU" altLang="ru-RU" sz="1200" b="1">
                <a:solidFill>
                  <a:srgbClr val="456FAD"/>
                </a:solidFill>
              </a:rPr>
              <a:t>7</a:t>
            </a:r>
          </a:p>
        </p:txBody>
      </p:sp>
      <p:sp>
        <p:nvSpPr>
          <p:cNvPr id="10244" name="Text Box 29"/>
          <p:cNvSpPr txBox="1">
            <a:spLocks noChangeArrowheads="1"/>
          </p:cNvSpPr>
          <p:nvPr/>
        </p:nvSpPr>
        <p:spPr bwMode="auto">
          <a:xfrm>
            <a:off x="573088" y="65088"/>
            <a:ext cx="8159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800" b="1">
                <a:solidFill>
                  <a:srgbClr val="FFFFFF"/>
                </a:solidFill>
              </a:rPr>
              <a:t>Комитет по социальной политике Санкт-Петербурга</a:t>
            </a:r>
          </a:p>
        </p:txBody>
      </p:sp>
      <p:pic>
        <p:nvPicPr>
          <p:cNvPr id="10245" name="Picture 54" descr="Герб-СП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4540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5"/>
          <p:cNvSpPr txBox="1">
            <a:spLocks noChangeArrowheads="1"/>
          </p:cNvSpPr>
          <p:nvPr/>
        </p:nvSpPr>
        <p:spPr bwMode="auto">
          <a:xfrm>
            <a:off x="1109663" y="4695825"/>
            <a:ext cx="6891337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Доклад заместителя председателя</a:t>
            </a:r>
            <a:b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</a:b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Комитета по социальной политике Санкт-Петербурга</a:t>
            </a:r>
            <a:b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</a:br>
            <a:r>
              <a:rPr lang="ru-RU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Фидриковой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Елены Николаевны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57225" y="19050"/>
            <a:ext cx="8353425" cy="468313"/>
          </a:xfrm>
        </p:spPr>
        <p:txBody>
          <a:bodyPr/>
          <a:lstStyle/>
          <a:p>
            <a:pPr eaLnBrk="1" hangingPunct="1"/>
            <a:r>
              <a:rPr lang="ru-RU" altLang="ru-RU" sz="1700" smtClean="0"/>
              <a:t>Динамика</a:t>
            </a:r>
            <a:r>
              <a:rPr lang="en-US" altLang="ru-RU" sz="1700" smtClean="0"/>
              <a:t> </a:t>
            </a:r>
            <a:r>
              <a:rPr lang="ru-RU" altLang="ru-RU" sz="1700" smtClean="0"/>
              <a:t>показателей рождаемости и</a:t>
            </a:r>
            <a:r>
              <a:rPr lang="en-US" altLang="ru-RU" sz="1700" smtClean="0"/>
              <a:t> </a:t>
            </a:r>
            <a:r>
              <a:rPr lang="ru-RU" altLang="ru-RU" sz="1700" smtClean="0"/>
              <a:t>смертности в Санкт-Петербурге</a:t>
            </a:r>
          </a:p>
        </p:txBody>
      </p:sp>
      <p:pic>
        <p:nvPicPr>
          <p:cNvPr id="3076" name="Picture 3" descr="Герб-СП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4540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71450" y="584200"/>
            <a:ext cx="8969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200" b="1"/>
              <a:t>Тыс. чел.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96863" y="4511675"/>
          <a:ext cx="8680449" cy="2179638"/>
        </p:xfrm>
        <a:graphic>
          <a:graphicData uri="http://schemas.openxmlformats.org/drawingml/2006/table">
            <a:tbl>
              <a:tblPr/>
              <a:tblGrid>
                <a:gridCol w="3792811"/>
                <a:gridCol w="698234"/>
                <a:gridCol w="698234"/>
                <a:gridCol w="698234"/>
                <a:gridCol w="698234"/>
                <a:gridCol w="698234"/>
                <a:gridCol w="698234"/>
                <a:gridCol w="698234"/>
              </a:tblGrid>
              <a:tr h="5707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Относительные показатели</a:t>
                      </a:r>
                      <a:b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рождаемости и смертности</a:t>
                      </a:r>
                    </a:p>
                  </a:txBody>
                  <a:tcPr marL="62139" marR="6213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2006</a:t>
                      </a:r>
                    </a:p>
                  </a:txBody>
                  <a:tcPr marL="62139" marR="6213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</a:p>
                  </a:txBody>
                  <a:tcPr marL="62139" marR="6213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</a:p>
                  </a:txBody>
                  <a:tcPr marL="62139" marR="6213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</a:p>
                  </a:txBody>
                  <a:tcPr marL="62139" marR="6213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</a:p>
                  </a:txBody>
                  <a:tcPr marL="62139" marR="6213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</a:p>
                  </a:txBody>
                  <a:tcPr marL="62139" marR="6213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</a:txBody>
                  <a:tcPr marL="62139" marR="6213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4265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рождаемости, ‰</a:t>
                      </a:r>
                    </a:p>
                  </a:txBody>
                  <a:tcPr marL="62139" marR="6213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5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8,5</a:t>
                      </a:r>
                    </a:p>
                  </a:txBody>
                  <a:tcPr marL="62139" marR="6213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5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11,6</a:t>
                      </a:r>
                    </a:p>
                  </a:txBody>
                  <a:tcPr marL="62139" marR="6213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5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12,6</a:t>
                      </a:r>
                    </a:p>
                  </a:txBody>
                  <a:tcPr marL="62139" marR="6213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5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12,6</a:t>
                      </a:r>
                    </a:p>
                  </a:txBody>
                  <a:tcPr marL="62139" marR="6213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5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13,0</a:t>
                      </a:r>
                    </a:p>
                  </a:txBody>
                  <a:tcPr marL="62139" marR="6213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5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13,6</a:t>
                      </a:r>
                    </a:p>
                  </a:txBody>
                  <a:tcPr marL="62139" marR="6213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5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13,9</a:t>
                      </a:r>
                    </a:p>
                  </a:txBody>
                  <a:tcPr marL="62139" marR="6213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5FA"/>
                    </a:solidFill>
                  </a:tcPr>
                </a:tc>
              </a:tr>
              <a:tr h="422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Суммарный коэффициент рождаемости, ед.</a:t>
                      </a:r>
                    </a:p>
                  </a:txBody>
                  <a:tcPr marL="62139" marR="6213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5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1,08</a:t>
                      </a:r>
                    </a:p>
                  </a:txBody>
                  <a:tcPr marL="62139" marR="6213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5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900" dirty="0">
                          <a:effectLst/>
                          <a:latin typeface="Times New Roman"/>
                          <a:ea typeface="Times New Roman"/>
                        </a:rPr>
                        <a:t>1,378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5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1,483</a:t>
                      </a:r>
                    </a:p>
                  </a:txBody>
                  <a:tcPr marL="62139" marR="6213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5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1,482</a:t>
                      </a:r>
                    </a:p>
                  </a:txBody>
                  <a:tcPr marL="62139" marR="6213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5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1,522</a:t>
                      </a:r>
                    </a:p>
                  </a:txBody>
                  <a:tcPr marL="62139" marR="6213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5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1,591</a:t>
                      </a:r>
                    </a:p>
                  </a:txBody>
                  <a:tcPr marL="62139" marR="6213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5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1,634</a:t>
                      </a:r>
                    </a:p>
                  </a:txBody>
                  <a:tcPr marL="62139" marR="6213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E5FA"/>
                    </a:solidFill>
                  </a:tcPr>
                </a:tc>
              </a:tr>
              <a:tr h="3910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Общий коэффициент смертности</a:t>
                      </a: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‰</a:t>
                      </a:r>
                      <a:endParaRPr kumimoji="0" lang="ru-RU" sz="15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14,8</a:t>
                      </a:r>
                    </a:p>
                  </a:txBody>
                  <a:tcPr marL="106583" marR="10658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12,5</a:t>
                      </a:r>
                    </a:p>
                  </a:txBody>
                  <a:tcPr marL="106583" marR="10658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12,4</a:t>
                      </a:r>
                    </a:p>
                  </a:txBody>
                  <a:tcPr marL="106583" marR="10658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11,9</a:t>
                      </a:r>
                    </a:p>
                  </a:txBody>
                  <a:tcPr marL="106583" marR="10658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11,7</a:t>
                      </a:r>
                    </a:p>
                  </a:txBody>
                  <a:tcPr marL="62139" marR="6213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11,9</a:t>
                      </a:r>
                    </a:p>
                  </a:txBody>
                  <a:tcPr marL="62139" marR="6213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11,7</a:t>
                      </a:r>
                    </a:p>
                  </a:txBody>
                  <a:tcPr marL="62139" marR="6213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4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младенческой смертности, ‰</a:t>
                      </a: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4,7</a:t>
                      </a:r>
                      <a:endParaRPr kumimoji="0" lang="ru-RU" sz="1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4,3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4,5</a:t>
                      </a:r>
                      <a:endParaRPr kumimoji="0" lang="ru-RU" sz="1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4,4</a:t>
                      </a:r>
                      <a:endParaRPr kumimoji="0" lang="ru-RU" sz="1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4,3</a:t>
                      </a:r>
                      <a:endParaRPr kumimoji="0" lang="ru-RU" sz="1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4,4</a:t>
                      </a:r>
                      <a:endParaRPr kumimoji="0" lang="ru-RU" sz="1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3,9</a:t>
                      </a:r>
                      <a:endParaRPr kumimoji="0" lang="ru-RU" sz="1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074" name="Диаграмма 5"/>
          <p:cNvGraphicFramePr>
            <a:graphicFrameLocks/>
          </p:cNvGraphicFramePr>
          <p:nvPr/>
        </p:nvGraphicFramePr>
        <p:xfrm>
          <a:off x="257175" y="785813"/>
          <a:ext cx="5589588" cy="3671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r:id="rId5" imgW="5590517" imgH="3670110" progId="Excel.Chart.8">
                  <p:embed/>
                </p:oleObj>
              </mc:Choice>
              <mc:Fallback>
                <p:oleObj r:id="rId5" imgW="5590517" imgH="3670110" progId="Excel.Chart.8">
                  <p:embed/>
                  <p:pic>
                    <p:nvPicPr>
                      <p:cNvPr id="0" name="Диаграмма 5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" y="785813"/>
                        <a:ext cx="5589588" cy="3671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34" name="Picture 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1627188"/>
            <a:ext cx="31115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3888" y="25400"/>
            <a:ext cx="8353425" cy="468313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Соотношение браков и </a:t>
            </a:r>
            <a:r>
              <a:rPr lang="ru-RU" alt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разводов, внебрачная рождаемость в Санкт-Петербурге</a:t>
            </a:r>
          </a:p>
        </p:txBody>
      </p:sp>
      <p:pic>
        <p:nvPicPr>
          <p:cNvPr id="4100" name="Picture 3" descr="Герб-СП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4540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8" name="Object 6"/>
          <p:cNvGraphicFramePr>
            <a:graphicFrameLocks noChangeAspect="1"/>
          </p:cNvGraphicFramePr>
          <p:nvPr/>
        </p:nvGraphicFramePr>
        <p:xfrm>
          <a:off x="688975" y="793750"/>
          <a:ext cx="7880350" cy="578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r:id="rId5" imgW="7882811" imgH="5785605" progId="Excel.Chart.8">
                  <p:embed/>
                </p:oleObj>
              </mc:Choice>
              <mc:Fallback>
                <p:oleObj r:id="rId5" imgW="7882811" imgH="5785605" progId="Excel.Char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975" y="793750"/>
                        <a:ext cx="7880350" cy="578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93700" y="2211388"/>
            <a:ext cx="8532813" cy="2090737"/>
          </a:xfrm>
          <a:prstGeom prst="rect">
            <a:avLst/>
          </a:prstGeom>
          <a:solidFill>
            <a:srgbClr val="FCEBCC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3700" y="765175"/>
            <a:ext cx="8532813" cy="1360488"/>
          </a:xfrm>
          <a:prstGeom prst="rect">
            <a:avLst/>
          </a:prstGeom>
          <a:solidFill>
            <a:srgbClr val="D2E5FA"/>
          </a:solidFill>
          <a:ln>
            <a:solidFill>
              <a:srgbClr val="075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57225" y="28575"/>
            <a:ext cx="8353425" cy="468313"/>
          </a:xfrm>
        </p:spPr>
        <p:txBody>
          <a:bodyPr/>
          <a:lstStyle/>
          <a:p>
            <a:pPr>
              <a:defRPr/>
            </a:pPr>
            <a:r>
              <a:rPr lang="ru-RU" altLang="ru-RU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государственных учреждений, осуществляющих</a:t>
            </a:r>
            <a:br>
              <a:rPr lang="ru-RU" altLang="ru-RU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социальное обслуживание детей и семей с детьми в Санкт-Петербурге</a:t>
            </a:r>
          </a:p>
        </p:txBody>
      </p:sp>
      <p:pic>
        <p:nvPicPr>
          <p:cNvPr id="17413" name="Picture 3" descr="Герб-СП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4540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412750" y="762000"/>
            <a:ext cx="8613775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1600"/>
              <a:t>– 16 районных центров социальной помощи семье и детям;</a:t>
            </a:r>
          </a:p>
          <a:p>
            <a:pPr eaLnBrk="1" hangingPunct="1"/>
            <a:r>
              <a:rPr lang="ru-RU" altLang="ru-RU" sz="1600"/>
              <a:t>– 3 районных комплексных центра социального обслуживания населения,</a:t>
            </a:r>
          </a:p>
          <a:p>
            <a:pPr eaLnBrk="1" hangingPunct="1"/>
            <a:r>
              <a:rPr lang="ru-RU" altLang="ru-RU" sz="1600"/>
              <a:t>   в структуре которых функционируют отделения по работе с семьей и детьми;</a:t>
            </a:r>
          </a:p>
          <a:p>
            <a:pPr eaLnBrk="1" hangingPunct="1"/>
            <a:r>
              <a:rPr lang="ru-RU" altLang="ru-RU" sz="1600"/>
              <a:t>– 7 районных социально-реабилитационных центров для несовершеннолетних;</a:t>
            </a:r>
          </a:p>
          <a:p>
            <a:pPr eaLnBrk="1" hangingPunct="1"/>
            <a:r>
              <a:rPr lang="ru-RU" altLang="ru-RU" sz="1600"/>
              <a:t>– 16 районных центров социальной реабилитации инвалидов и детей-инвалидов.</a:t>
            </a:r>
          </a:p>
          <a:p>
            <a:pPr eaLnBrk="1" hangingPunct="1"/>
            <a:endParaRPr lang="ru-RU" altLang="ru-RU" sz="1600"/>
          </a:p>
          <a:p>
            <a:pPr eaLnBrk="1" hangingPunct="1"/>
            <a:r>
              <a:rPr lang="ru-RU" altLang="ru-RU" sz="1600"/>
              <a:t>– 25 учреждений городского подчинения (подведомственных Комитету по социальной</a:t>
            </a:r>
          </a:p>
          <a:p>
            <a:pPr eaLnBrk="1" hangingPunct="1"/>
            <a:r>
              <a:rPr lang="ru-RU" altLang="ru-RU" sz="1600"/>
              <a:t>   политике Санкт-Петербурга): 15 центров содействия семейному воспитанию;</a:t>
            </a:r>
          </a:p>
          <a:p>
            <a:pPr eaLnBrk="1" hangingPunct="1"/>
            <a:r>
              <a:rPr lang="ru-RU" altLang="ru-RU" sz="1600"/>
              <a:t>   5 домов-интернатов для детей с отклонениями в умственном развитии;</a:t>
            </a:r>
          </a:p>
          <a:p>
            <a:pPr eaLnBrk="1" hangingPunct="1"/>
            <a:r>
              <a:rPr lang="ru-RU" altLang="ru-RU" sz="1600"/>
              <a:t>   СПб ГБУ «Кризисный центр помощи женщинам»; СПб ГБУ «Центр помощи</a:t>
            </a:r>
            <a:br>
              <a:rPr lang="ru-RU" altLang="ru-RU" sz="1600"/>
            </a:br>
            <a:r>
              <a:rPr lang="ru-RU" altLang="ru-RU" sz="1600"/>
              <a:t>   семье и детям»; СПб ГБУ СО социальный приют для детей «Транзит»;</a:t>
            </a:r>
          </a:p>
          <a:p>
            <a:pPr eaLnBrk="1" hangingPunct="1"/>
            <a:r>
              <a:rPr lang="ru-RU" altLang="ru-RU" sz="1600"/>
              <a:t>   СПб ГБУ «Социально-реабилитационный центр для несовершеннолетних</a:t>
            </a:r>
          </a:p>
          <a:p>
            <a:pPr eaLnBrk="1" hangingPunct="1"/>
            <a:r>
              <a:rPr lang="ru-RU" altLang="ru-RU" sz="1600"/>
              <a:t>   «Военно-патриотический центр «Дзержинец»; СПб ГБУ «Городской</a:t>
            </a:r>
          </a:p>
          <a:p>
            <a:pPr eaLnBrk="1" hangingPunct="1"/>
            <a:r>
              <a:rPr lang="ru-RU" altLang="ru-RU" sz="1600"/>
              <a:t>   информационно-методический центр «Семья».</a:t>
            </a:r>
          </a:p>
        </p:txBody>
      </p:sp>
      <p:pic>
        <p:nvPicPr>
          <p:cNvPr id="17415" name="Диаграмма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4479925"/>
            <a:ext cx="538797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3888" y="25400"/>
            <a:ext cx="8353425" cy="468313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altLang="ru-RU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пециализированные отделения (службы), осуществляющие социальное обслуживание и сопровождение семей, затронутых ВИЧ-инфекцией</a:t>
            </a:r>
          </a:p>
        </p:txBody>
      </p:sp>
      <p:pic>
        <p:nvPicPr>
          <p:cNvPr id="18435" name="Picture 3" descr="Герб-СП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4540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8163" y="3854450"/>
          <a:ext cx="8251826" cy="28305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3659"/>
                <a:gridCol w="1201881"/>
                <a:gridCol w="1044750"/>
                <a:gridCol w="940790"/>
                <a:gridCol w="840520"/>
                <a:gridCol w="1249718"/>
                <a:gridCol w="1249718"/>
                <a:gridCol w="940790"/>
              </a:tblGrid>
              <a:tr h="816029"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Год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dirty="0">
                          <a:effectLst/>
                        </a:rPr>
                        <a:t>ВИЧ-инфицированные женщины, впервые принятые на социальное обслуживание за год, чел.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spc="-40" dirty="0">
                          <a:effectLst/>
                        </a:rPr>
                        <a:t>Число детей, впервые </a:t>
                      </a:r>
                      <a:r>
                        <a:rPr lang="ru-RU" sz="1200" spc="-40" dirty="0" smtClean="0">
                          <a:effectLst/>
                        </a:rPr>
                        <a:t>принятых</a:t>
                      </a:r>
                      <a:br>
                        <a:rPr lang="ru-RU" sz="1200" spc="-40" dirty="0" smtClean="0">
                          <a:effectLst/>
                        </a:rPr>
                      </a:br>
                      <a:r>
                        <a:rPr lang="ru-RU" sz="1200" spc="-40" dirty="0" smtClean="0">
                          <a:effectLst/>
                        </a:rPr>
                        <a:t>на </a:t>
                      </a:r>
                      <a:r>
                        <a:rPr lang="ru-RU" sz="1200" spc="-50" dirty="0">
                          <a:effectLst/>
                        </a:rPr>
                        <a:t>обслуживание</a:t>
                      </a:r>
                      <a:r>
                        <a:rPr lang="ru-RU" sz="1200" spc="-40" dirty="0">
                          <a:effectLst/>
                        </a:rPr>
                        <a:t> за год, чел.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dirty="0">
                          <a:effectLst/>
                        </a:rPr>
                        <a:t>Члены семьи ВИЧ-инфицированного, впервые </a:t>
                      </a:r>
                      <a:r>
                        <a:rPr lang="ru-RU" sz="1200" spc="-20" dirty="0" smtClean="0">
                          <a:effectLst/>
                        </a:rPr>
                        <a:t>принятые</a:t>
                      </a:r>
                      <a:br>
                        <a:rPr lang="ru-RU" sz="1200" spc="-20" dirty="0" smtClean="0">
                          <a:effectLst/>
                        </a:rPr>
                      </a:br>
                      <a:r>
                        <a:rPr lang="ru-RU" sz="1200" spc="-20" dirty="0" smtClean="0">
                          <a:effectLst/>
                        </a:rPr>
                        <a:t>на </a:t>
                      </a:r>
                      <a:r>
                        <a:rPr lang="ru-RU" sz="1200" spc="-20" dirty="0">
                          <a:effectLst/>
                        </a:rPr>
                        <a:t>социальное обслуживание за год, чел.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55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spc="-40" dirty="0">
                          <a:effectLst/>
                        </a:rPr>
                        <a:t>Всего ВИЧ+ женщин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spc="-40" dirty="0" smtClean="0">
                          <a:effectLst/>
                        </a:rPr>
                        <a:t>В </a:t>
                      </a:r>
                      <a:r>
                        <a:rPr lang="ru-RU" sz="1200" spc="-40" dirty="0">
                          <a:effectLst/>
                        </a:rPr>
                        <a:t>том числе: ВИЧ+ беременные женщины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spc="-40" dirty="0">
                          <a:effectLst/>
                        </a:rPr>
                        <a:t>Всего детей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spc="-40" dirty="0" smtClean="0">
                          <a:effectLst/>
                        </a:rPr>
                        <a:t>В </a:t>
                      </a:r>
                      <a:r>
                        <a:rPr lang="ru-RU" sz="1200" spc="-40" dirty="0">
                          <a:effectLst/>
                        </a:rPr>
                        <a:t>том числе: ВИЧ+ дети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spc="-40" dirty="0" smtClean="0">
                          <a:effectLst/>
                        </a:rPr>
                        <a:t>Дети</a:t>
                      </a:r>
                      <a:r>
                        <a:rPr lang="ru-RU" sz="1200" spc="-40" dirty="0">
                          <a:effectLst/>
                        </a:rPr>
                        <a:t>, </a:t>
                      </a:r>
                      <a:r>
                        <a:rPr lang="ru-RU" sz="1200" spc="-40" dirty="0" smtClean="0">
                          <a:effectLst/>
                        </a:rPr>
                        <a:t>ВИЧ</a:t>
                      </a:r>
                      <a:br>
                        <a:rPr lang="ru-RU" sz="1200" spc="-40" dirty="0" smtClean="0">
                          <a:effectLst/>
                        </a:rPr>
                      </a:br>
                      <a:r>
                        <a:rPr lang="ru-RU" sz="1200" spc="-40" dirty="0" smtClean="0">
                          <a:effectLst/>
                        </a:rPr>
                        <a:t>статус которых</a:t>
                      </a:r>
                      <a:br>
                        <a:rPr lang="ru-RU" sz="1200" spc="-40" dirty="0" smtClean="0">
                          <a:effectLst/>
                        </a:rPr>
                      </a:br>
                      <a:r>
                        <a:rPr lang="ru-RU" sz="1200" spc="-40" dirty="0" smtClean="0">
                          <a:effectLst/>
                        </a:rPr>
                        <a:t>не </a:t>
                      </a:r>
                      <a:r>
                        <a:rPr lang="ru-RU" sz="1200" spc="-40" dirty="0">
                          <a:effectLst/>
                        </a:rPr>
                        <a:t>определен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spc="-40" dirty="0">
                          <a:effectLst/>
                        </a:rPr>
                        <a:t>Всего человек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spc="-40" dirty="0" smtClean="0">
                          <a:effectLst/>
                        </a:rPr>
                        <a:t>В </a:t>
                      </a:r>
                      <a:r>
                        <a:rPr lang="ru-RU" sz="1200" spc="-40" dirty="0">
                          <a:effectLst/>
                        </a:rPr>
                        <a:t>том числе: ВИЧ+ человек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723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  <a:endParaRPr lang="ru-RU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175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235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107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372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2015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effectLst/>
                        </a:rPr>
                        <a:t>184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effectLst/>
                        </a:rPr>
                        <a:t>15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effectLst/>
                        </a:rPr>
                        <a:t>327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effectLst/>
                        </a:rPr>
                        <a:t>24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effectLst/>
                        </a:rPr>
                        <a:t>133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effectLst/>
                        </a:rPr>
                        <a:t>167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>
                          <a:effectLst/>
                        </a:rPr>
                        <a:t>36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72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2014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effectLst/>
                        </a:rPr>
                        <a:t>214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effectLst/>
                        </a:rPr>
                        <a:t>33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effectLst/>
                        </a:rPr>
                        <a:t>318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effectLst/>
                        </a:rPr>
                        <a:t>35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effectLst/>
                        </a:rPr>
                        <a:t>108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effectLst/>
                        </a:rPr>
                        <a:t>148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effectLst/>
                        </a:rPr>
                        <a:t>27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72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2013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effectLst/>
                        </a:rPr>
                        <a:t>273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effectLst/>
                        </a:rPr>
                        <a:t>35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effectLst/>
                        </a:rPr>
                        <a:t>374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effectLst/>
                        </a:rPr>
                        <a:t>24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effectLst/>
                        </a:rPr>
                        <a:t>116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effectLst/>
                        </a:rPr>
                        <a:t>178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effectLst/>
                        </a:rPr>
                        <a:t>45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/>
        </p:nvGraphicFramePr>
        <p:xfrm>
          <a:off x="511176" y="866554"/>
          <a:ext cx="836701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50838" y="5762625"/>
            <a:ext cx="8632825" cy="823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0838" y="3911600"/>
            <a:ext cx="8632825" cy="1760538"/>
          </a:xfrm>
          <a:prstGeom prst="rect">
            <a:avLst/>
          </a:prstGeom>
          <a:solidFill>
            <a:srgbClr val="FCEBCC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50838" y="844550"/>
            <a:ext cx="8632825" cy="2976563"/>
          </a:xfrm>
          <a:prstGeom prst="rect">
            <a:avLst/>
          </a:prstGeom>
          <a:solidFill>
            <a:srgbClr val="D2E5FA"/>
          </a:solidFill>
          <a:ln>
            <a:solidFill>
              <a:srgbClr val="075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57225" y="28575"/>
            <a:ext cx="8353425" cy="468313"/>
          </a:xfrm>
        </p:spPr>
        <p:txBody>
          <a:bodyPr/>
          <a:lstStyle/>
          <a:p>
            <a:pPr>
              <a:defRPr/>
            </a:pPr>
            <a:r>
              <a:rPr lang="ru-RU" alt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Районные специализированные отделения (службы), оказывающие</a:t>
            </a:r>
            <a:br>
              <a:rPr lang="ru-RU" alt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социальные услуги потребителям наркотиков и созависимым лицам, осуществляют:</a:t>
            </a:r>
          </a:p>
        </p:txBody>
      </p:sp>
      <p:pic>
        <p:nvPicPr>
          <p:cNvPr id="19462" name="Picture 3" descr="Герб-СП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4540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Rectangle 5"/>
          <p:cNvSpPr>
            <a:spLocks noChangeArrowheads="1"/>
          </p:cNvSpPr>
          <p:nvPr/>
        </p:nvSpPr>
        <p:spPr bwMode="auto">
          <a:xfrm>
            <a:off x="369888" y="841375"/>
            <a:ext cx="86137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1600"/>
              <a:t>– выявление семей, имеющих в своем составе потребителей наркотиков;</a:t>
            </a:r>
          </a:p>
          <a:p>
            <a:pPr eaLnBrk="1" hangingPunct="1"/>
            <a:r>
              <a:rPr lang="ru-RU" altLang="ru-RU" sz="1600"/>
              <a:t>– мотивационное консультирование потребителей наркотиков по вопросам лечения, комплексной реабилитации и ресоциализации;</a:t>
            </a:r>
          </a:p>
          <a:p>
            <a:pPr eaLnBrk="1" hangingPunct="1"/>
            <a:r>
              <a:rPr lang="ru-RU" altLang="ru-RU" sz="1600"/>
              <a:t>– информирование наркологических больных, прошедших курс лечения и медицинской реабилитации, о возможностях преодоления наркозависимости с помощью социальных реабилитационных технологий, диагностическую оценку их реабилитационного потенциала в целях выбора оптимальной реабилитационной программы</a:t>
            </a:r>
            <a:br>
              <a:rPr lang="ru-RU" altLang="ru-RU" sz="1600"/>
            </a:br>
            <a:r>
              <a:rPr lang="ru-RU" altLang="ru-RU" sz="1600"/>
              <a:t>и реабилитационного центра;</a:t>
            </a:r>
          </a:p>
          <a:p>
            <a:pPr eaLnBrk="1" hangingPunct="1"/>
            <a:r>
              <a:rPr lang="ru-RU" altLang="ru-RU" sz="1600"/>
              <a:t>– оказание отдельных социальных услуг потребителям наркотиков, на которых судом возложена обязанность пройти социальную реабилитацию;</a:t>
            </a:r>
          </a:p>
          <a:p>
            <a:pPr eaLnBrk="1" hangingPunct="1"/>
            <a:r>
              <a:rPr lang="ru-RU" altLang="ru-RU" sz="1600"/>
              <a:t>– социальное сопровождение и постреабилитационный патронат наркологических больных.</a:t>
            </a:r>
          </a:p>
          <a:p>
            <a:pPr eaLnBrk="1" hangingPunct="1"/>
            <a:endParaRPr lang="ru-RU" altLang="ru-RU" sz="800"/>
          </a:p>
          <a:p>
            <a:pPr eaLnBrk="1" hangingPunct="1"/>
            <a:r>
              <a:rPr lang="ru-RU" altLang="ru-RU" sz="1600"/>
              <a:t>Специализированные отделения (службы) также играют роль «опорных» пунктов,</a:t>
            </a:r>
          </a:p>
          <a:p>
            <a:pPr eaLnBrk="1" hangingPunct="1"/>
            <a:r>
              <a:rPr lang="ru-RU" altLang="ru-RU" sz="1600"/>
              <a:t>куда реабилитанты обращаются за помощью в постреабилитационный период.</a:t>
            </a:r>
            <a:br>
              <a:rPr lang="ru-RU" altLang="ru-RU" sz="1600"/>
            </a:br>
            <a:r>
              <a:rPr lang="ru-RU" altLang="ru-RU" sz="1600"/>
              <a:t>В этот период специалисты районных специализированных отделений (служб) оказывают реабилитантам содействие в поиске временного жилья, восстановлении документов, профессиональном обучении или трудоустройстве; проводят работу</a:t>
            </a:r>
            <a:br>
              <a:rPr lang="ru-RU" altLang="ru-RU" sz="1600"/>
            </a:br>
            <a:r>
              <a:rPr lang="ru-RU" altLang="ru-RU" sz="1600"/>
              <a:t>по закреплению достижений реабилитации, восстановлению внутрисемейных отношений и связей в социуме.</a:t>
            </a:r>
          </a:p>
          <a:p>
            <a:pPr eaLnBrk="1" hangingPunct="1"/>
            <a:endParaRPr lang="ru-RU" altLang="ru-RU" sz="1000"/>
          </a:p>
          <a:p>
            <a:pPr eaLnBrk="1" hangingPunct="1"/>
            <a:r>
              <a:rPr lang="ru-RU" altLang="ru-RU" sz="1600"/>
              <a:t>Кроме того, специализированные отделения (службы) предоставляют социальные услуги созависимым лицам, в том числе обучают их методам психолого-педагогической реабилитации в целях преодоления созависимого поведения.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3888" y="25400"/>
            <a:ext cx="8353425" cy="468313"/>
          </a:xfrm>
        </p:spPr>
        <p:txBody>
          <a:bodyPr/>
          <a:lstStyle/>
          <a:p>
            <a:pPr>
              <a:defRPr/>
            </a:pPr>
            <a:r>
              <a:rPr lang="ru-RU" alt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Помощь женщинам, пострадавшим от различных видов </a:t>
            </a:r>
            <a:r>
              <a:rPr lang="ru-RU" alt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насилия</a:t>
            </a:r>
            <a:endParaRPr lang="ru-RU" alt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3" name="Picture 3" descr="Герб-СП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4540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41"/>
          <a:stretch>
            <a:fillRect/>
          </a:stretch>
        </p:blipFill>
        <p:spPr bwMode="auto">
          <a:xfrm>
            <a:off x="5580063" y="1036638"/>
            <a:ext cx="3521075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10"/>
          <p:cNvSpPr>
            <a:spLocks noChangeArrowheads="1"/>
          </p:cNvSpPr>
          <p:nvPr/>
        </p:nvSpPr>
        <p:spPr bwMode="auto">
          <a:xfrm>
            <a:off x="298450" y="4243388"/>
            <a:ext cx="4530725" cy="16462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500" b="1" dirty="0" smtClean="0">
                <a:latin typeface="+mn-lt"/>
                <a:cs typeface="Times New Roman" pitchFamily="18" charset="0"/>
              </a:rPr>
              <a:t>Общественная организация социальных проектов в сфере благополучия человека «Стеллит»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i="1" dirty="0" smtClean="0">
                <a:latin typeface="+mn-lt"/>
                <a:cs typeface="Times New Roman" pitchFamily="18" charset="0"/>
              </a:rPr>
              <a:t>Работа по профилактике насилия и улучшению положения женщин, включая мониторинг социально-экономического положения женщин</a:t>
            </a:r>
            <a:br>
              <a:rPr lang="ru-RU" altLang="ru-RU" sz="1400" i="1" dirty="0" smtClean="0">
                <a:latin typeface="+mn-lt"/>
                <a:cs typeface="Times New Roman" pitchFamily="18" charset="0"/>
              </a:rPr>
            </a:br>
            <a:r>
              <a:rPr lang="ru-RU" altLang="ru-RU" sz="1400" i="1" dirty="0" smtClean="0">
                <a:latin typeface="+mn-lt"/>
                <a:cs typeface="Times New Roman" pitchFamily="18" charset="0"/>
              </a:rPr>
              <a:t>и их семей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0025" y="3576638"/>
            <a:ext cx="8932863" cy="358775"/>
          </a:xfrm>
          <a:prstGeom prst="rect">
            <a:avLst/>
          </a:prstGeom>
          <a:solidFill>
            <a:srgbClr val="B23838"/>
          </a:solidFill>
          <a:ln>
            <a:solidFill>
              <a:srgbClr val="B2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dirty="0"/>
              <a:t>Сотрудничество с социально ориентированными некоммерческими организациями:</a:t>
            </a:r>
          </a:p>
        </p:txBody>
      </p:sp>
      <p:sp>
        <p:nvSpPr>
          <p:cNvPr id="10" name="Прямоугольник 13"/>
          <p:cNvSpPr>
            <a:spLocks noChangeArrowheads="1"/>
          </p:cNvSpPr>
          <p:nvPr/>
        </p:nvSpPr>
        <p:spPr bwMode="auto">
          <a:xfrm>
            <a:off x="4983163" y="4243388"/>
            <a:ext cx="4117975" cy="16764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500" b="1" dirty="0" smtClean="0">
                <a:latin typeface="+mj-lt"/>
                <a:cs typeface="Times New Roman" pitchFamily="18" charset="0"/>
              </a:rPr>
              <a:t>Санкт-Петербургская региональная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500" b="1" dirty="0" smtClean="0">
                <a:latin typeface="+mj-lt"/>
                <a:cs typeface="Times New Roman" pitchFamily="18" charset="0"/>
              </a:rPr>
              <a:t>общественная организация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500" b="1" dirty="0" smtClean="0">
                <a:latin typeface="+mj-lt"/>
                <a:cs typeface="Times New Roman" pitchFamily="18" charset="0"/>
              </a:rPr>
              <a:t>«Институт недискриминационных гендерных отношений</a:t>
            </a:r>
            <a:br>
              <a:rPr lang="ru-RU" altLang="ru-RU" sz="1500" b="1" dirty="0" smtClean="0">
                <a:latin typeface="+mj-lt"/>
                <a:cs typeface="Times New Roman" pitchFamily="18" charset="0"/>
              </a:rPr>
            </a:br>
            <a:r>
              <a:rPr lang="ru-RU" altLang="ru-RU" sz="1500" b="1" dirty="0" smtClean="0">
                <a:latin typeface="+mj-lt"/>
                <a:cs typeface="Times New Roman" pitchFamily="18" charset="0"/>
              </a:rPr>
              <a:t>«Кризисный центр для женщин»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i="1" dirty="0" smtClean="0">
                <a:latin typeface="+mj-lt"/>
                <a:cs typeface="Times New Roman" pitchFamily="18" charset="0"/>
              </a:rPr>
              <a:t>Социальная поддержка женщин,</a:t>
            </a:r>
            <a:br>
              <a:rPr lang="ru-RU" altLang="ru-RU" sz="1400" i="1" dirty="0" smtClean="0">
                <a:latin typeface="+mj-lt"/>
                <a:cs typeface="Times New Roman" pitchFamily="18" charset="0"/>
              </a:rPr>
            </a:br>
            <a:r>
              <a:rPr lang="ru-RU" altLang="ru-RU" sz="1400" i="1" dirty="0" smtClean="0">
                <a:latin typeface="+mj-lt"/>
                <a:cs typeface="Times New Roman" pitchFamily="18" charset="0"/>
              </a:rPr>
              <a:t>находящихся в трудной жизненной ситуации</a:t>
            </a:r>
            <a:endParaRPr lang="ru-RU" altLang="ru-RU" sz="1400" i="1" dirty="0" smtClean="0">
              <a:latin typeface="+mj-lt"/>
            </a:endParaRPr>
          </a:p>
        </p:txBody>
      </p:sp>
      <p:pic>
        <p:nvPicPr>
          <p:cNvPr id="20488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88" y="6008688"/>
            <a:ext cx="6461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Прямоугольник 1"/>
          <p:cNvSpPr>
            <a:spLocks noChangeArrowheads="1"/>
          </p:cNvSpPr>
          <p:nvPr/>
        </p:nvSpPr>
        <p:spPr bwMode="auto">
          <a:xfrm>
            <a:off x="279400" y="1036638"/>
            <a:ext cx="343535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700" b="1"/>
              <a:t>СПб ГБУ «Кризисный центр</a:t>
            </a:r>
          </a:p>
          <a:p>
            <a:pPr algn="ctr" eaLnBrk="1" hangingPunct="1"/>
            <a:r>
              <a:rPr lang="ru-RU" altLang="ru-RU" sz="1700" b="1"/>
              <a:t>помощи женщинам»</a:t>
            </a:r>
          </a:p>
          <a:p>
            <a:pPr algn="ctr" eaLnBrk="1" hangingPunct="1"/>
            <a:endParaRPr lang="ru-RU" altLang="ru-RU" sz="1700"/>
          </a:p>
          <a:p>
            <a:pPr algn="ctr" eaLnBrk="1" hangingPunct="1"/>
            <a:r>
              <a:rPr lang="ru-RU" altLang="ru-RU" sz="1700"/>
              <a:t>В 2016 году были обслужены:</a:t>
            </a:r>
          </a:p>
          <a:p>
            <a:pPr algn="ctr" eaLnBrk="1" hangingPunct="1"/>
            <a:r>
              <a:rPr lang="ru-RU" altLang="ru-RU" sz="1700"/>
              <a:t>– в стационарной форме –</a:t>
            </a:r>
            <a:br>
              <a:rPr lang="ru-RU" altLang="ru-RU" sz="1700"/>
            </a:br>
            <a:r>
              <a:rPr lang="ru-RU" altLang="ru-RU" sz="1700" b="1">
                <a:solidFill>
                  <a:srgbClr val="FF0000"/>
                </a:solidFill>
              </a:rPr>
              <a:t>188</a:t>
            </a:r>
            <a:r>
              <a:rPr lang="ru-RU" altLang="ru-RU" sz="1700" b="1"/>
              <a:t> чел.</a:t>
            </a:r>
            <a:r>
              <a:rPr lang="ru-RU" altLang="ru-RU" sz="1700"/>
              <a:t>;</a:t>
            </a:r>
          </a:p>
          <a:p>
            <a:pPr algn="ctr" eaLnBrk="1" hangingPunct="1"/>
            <a:r>
              <a:rPr lang="ru-RU" altLang="ru-RU" sz="1700"/>
              <a:t>– в полустационарной форме  – </a:t>
            </a:r>
            <a:r>
              <a:rPr lang="ru-RU" altLang="ru-RU" sz="1700" b="1">
                <a:solidFill>
                  <a:srgbClr val="FF0000"/>
                </a:solidFill>
              </a:rPr>
              <a:t>4863</a:t>
            </a:r>
            <a:r>
              <a:rPr lang="ru-RU" altLang="ru-RU" sz="1700" b="1"/>
              <a:t> чел.</a:t>
            </a:r>
          </a:p>
        </p:txBody>
      </p:sp>
      <p:pic>
        <p:nvPicPr>
          <p:cNvPr id="20490" name="Picture 4" descr="http://www.ngostellit.ru/templates/ja_purity/images/people_v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5829300"/>
            <a:ext cx="1519237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928688"/>
            <a:ext cx="16383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57225" y="28575"/>
            <a:ext cx="8353425" cy="468313"/>
          </a:xfrm>
        </p:spPr>
        <p:txBody>
          <a:bodyPr/>
          <a:lstStyle/>
          <a:p>
            <a:pPr eaLnBrk="1" hangingPunct="1">
              <a:defRPr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работы отделения «Маленькая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мама» в 2016 году</a:t>
            </a:r>
          </a:p>
        </p:txBody>
      </p:sp>
      <p:pic>
        <p:nvPicPr>
          <p:cNvPr id="21507" name="Picture 3" descr="Герб-СП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4540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363244" y="4529300"/>
            <a:ext cx="2071702" cy="1279651"/>
          </a:xfrm>
          <a:prstGeom prst="roundRect">
            <a:avLst/>
          </a:prstGeom>
          <a:solidFill>
            <a:srgbClr val="D2E5F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 ЖЕНЩИН УСТРОЕНЫ</a:t>
            </a:r>
            <a:br>
              <a:rPr lang="ru-RU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РАБОТУ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14000" y="3037644"/>
            <a:ext cx="2071702" cy="1143008"/>
          </a:xfrm>
          <a:prstGeom prst="roundRect">
            <a:avLst/>
          </a:prstGeom>
          <a:solidFill>
            <a:srgbClr val="D2E5F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  ЖЕНЩИН ПРОДОЛЖИЛИ ОБУЧЕНИЕ</a:t>
            </a:r>
            <a:br>
              <a:rPr lang="ru-RU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ШКОЛЕ</a:t>
            </a:r>
          </a:p>
        </p:txBody>
      </p:sp>
      <p:sp>
        <p:nvSpPr>
          <p:cNvPr id="7" name="Овал 6"/>
          <p:cNvSpPr/>
          <p:nvPr/>
        </p:nvSpPr>
        <p:spPr>
          <a:xfrm>
            <a:off x="2961863" y="3060220"/>
            <a:ext cx="3553781" cy="1785950"/>
          </a:xfrm>
          <a:prstGeom prst="ellipse">
            <a:avLst/>
          </a:prstGeom>
          <a:solidFill>
            <a:srgbClr val="FFDD7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7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СТАЦИОНАРНУЮ ПОМОЩЬ ПОЛУЧИЛИ</a:t>
            </a:r>
          </a:p>
          <a:p>
            <a:pPr algn="ctr" eaLnBrk="1" hangingPunct="1">
              <a:defRPr/>
            </a:pPr>
            <a:r>
              <a:rPr lang="ru-RU" sz="17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50 ЖЕНЩИН,</a:t>
            </a:r>
            <a:br>
              <a:rPr lang="ru-RU" sz="17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</a:br>
            <a:r>
              <a:rPr lang="ru-RU" sz="17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44 РЕБЕНКА</a:t>
            </a:r>
            <a:endParaRPr lang="ru-RU" sz="17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99634" y="5105034"/>
            <a:ext cx="2215718" cy="151216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7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ПРОВЕДЕНЫ</a:t>
            </a:r>
            <a:br>
              <a:rPr lang="ru-RU" sz="17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7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64 КУЛЬТУРНО-ДОСУГОВЫХ МЕРОПРИЯТИЯ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38560" y="3027708"/>
            <a:ext cx="2010603" cy="1137892"/>
          </a:xfrm>
          <a:prstGeom prst="roundRect">
            <a:avLst/>
          </a:prstGeom>
          <a:solidFill>
            <a:srgbClr val="FFCC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РОДИЛСЯ</a:t>
            </a:r>
          </a:p>
          <a:p>
            <a:pPr algn="ctr" eaLnBrk="1" hangingPunct="1">
              <a:defRPr/>
            </a:pPr>
            <a:r>
              <a:rPr lang="ru-RU" sz="1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21 РЕБЕНОК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135048" y="4515483"/>
            <a:ext cx="1928826" cy="1285884"/>
          </a:xfrm>
          <a:prstGeom prst="roundRect">
            <a:avLst/>
          </a:prstGeom>
          <a:solidFill>
            <a:srgbClr val="D2E5F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7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ЖЕНЩИНЫ ПОЛУЧИЛИ ЖИЛЬЕ</a:t>
            </a:r>
          </a:p>
        </p:txBody>
      </p:sp>
      <p:pic>
        <p:nvPicPr>
          <p:cNvPr id="21526" name="Picture 2" descr="C:\Users\User\Desktop\x_f75932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936625"/>
            <a:ext cx="286385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" descr="C:\Users\User\Desktop\Фото М.М\DCIM\101SSCAM\SL3745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6" b="6593"/>
          <a:stretch>
            <a:fillRect/>
          </a:stretch>
        </p:blipFill>
        <p:spPr bwMode="auto">
          <a:xfrm>
            <a:off x="3779838" y="936625"/>
            <a:ext cx="296545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Picture 2" descr="http://www.pomogaemmamam.ru/images/knpolka4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97"/>
          <a:stretch>
            <a:fillRect/>
          </a:stretch>
        </p:blipFill>
        <p:spPr bwMode="auto">
          <a:xfrm>
            <a:off x="7400925" y="862013"/>
            <a:ext cx="1173163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3888" y="25400"/>
            <a:ext cx="8353425" cy="468313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Специализированное отделение социальной </a:t>
            </a:r>
            <a:r>
              <a:rPr lang="ru-RU" altLang="ru-RU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реадаптации</a:t>
            </a:r>
            <a:r>
              <a:rPr lang="ru-RU" alt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женщин, оказавшихся</a:t>
            </a:r>
            <a:br>
              <a:rPr lang="ru-RU" alt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кризисной ситуации, в структуре СПб </a:t>
            </a:r>
            <a:r>
              <a:rPr lang="ru-RU" altLang="ru-RU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ГБУ</a:t>
            </a:r>
            <a:r>
              <a:rPr lang="ru-RU" alt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«Кризисный центр помощи женщинам»</a:t>
            </a:r>
          </a:p>
        </p:txBody>
      </p:sp>
      <p:pic>
        <p:nvPicPr>
          <p:cNvPr id="22531" name="Picture 3" descr="Герб-СП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4540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747713"/>
            <a:ext cx="8516937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57225" y="28575"/>
            <a:ext cx="8353425" cy="468313"/>
          </a:xfrm>
        </p:spPr>
        <p:txBody>
          <a:bodyPr/>
          <a:lstStyle/>
          <a:p>
            <a:pPr>
              <a:defRPr/>
            </a:pPr>
            <a:r>
              <a:rPr lang="ru-RU" alt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Социальное проекты и программы по ответственному родительству</a:t>
            </a:r>
            <a:br>
              <a:rPr lang="ru-RU" alt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ответственному отцовству </a:t>
            </a:r>
          </a:p>
        </p:txBody>
      </p:sp>
      <p:pic>
        <p:nvPicPr>
          <p:cNvPr id="23555" name="Picture 3" descr="Герб-СП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4540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Прямоугольник 2"/>
          <p:cNvSpPr>
            <a:spLocks noChangeArrowheads="1"/>
          </p:cNvSpPr>
          <p:nvPr/>
        </p:nvSpPr>
        <p:spPr bwMode="auto">
          <a:xfrm>
            <a:off x="339725" y="941388"/>
            <a:ext cx="8499475" cy="57546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Межрегиональная общественная </a:t>
            </a:r>
            <a:r>
              <a:rPr lang="en-US" alt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организация</a:t>
            </a:r>
          </a:p>
          <a:p>
            <a:pPr eaLnBrk="1" hangingPunct="1">
              <a:defRPr/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поддержки семьи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материнства и детства «Врачи Детям».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defRPr/>
            </a:pPr>
            <a:r>
              <a:rPr lang="ru-RU" alt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Проект «Папа-школа»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, реализуемый совместно </a:t>
            </a:r>
          </a:p>
          <a:p>
            <a:pPr eaLnBrk="1" hangingPunct="1">
              <a:defRPr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с администрациями районов Санкт-Петербурга.</a:t>
            </a:r>
          </a:p>
          <a:p>
            <a:pPr algn="just" eaLnBrk="1" hangingPunct="1">
              <a:defRPr/>
            </a:pPr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eaLnBrk="1" hangingPunct="1">
              <a:defRPr/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Санкт-Петербургская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общественная организация</a:t>
            </a:r>
          </a:p>
          <a:p>
            <a:pPr eaLnBrk="1" hangingPunct="1">
              <a:defRPr/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по гармоничному развитию семьи и личности</a:t>
            </a:r>
          </a:p>
          <a:p>
            <a:pPr eaLnBrk="1" hangingPunct="1">
              <a:defRPr/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«Центр «</a:t>
            </a:r>
            <a:r>
              <a:rPr lang="ru-RU" altLang="ru-RU" sz="1800" b="1" dirty="0" err="1">
                <a:latin typeface="Times New Roman" pitchFamily="18" charset="0"/>
                <a:cs typeface="Times New Roman" pitchFamily="18" charset="0"/>
              </a:rPr>
              <a:t>РАДОМИРА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pPr algn="just" eaLnBrk="1" hangingPunct="1">
              <a:defRPr/>
            </a:pPr>
            <a:r>
              <a:rPr lang="ru-RU" alt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Проект «Создание «Семейного клуба»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1" hangingPunct="1">
              <a:defRPr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поддержка молодых социально-уязвимых семей</a:t>
            </a:r>
          </a:p>
          <a:p>
            <a:pPr algn="just" eaLnBrk="1" hangingPunct="1">
              <a:defRPr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для разрешения трудностей, возникающих в период</a:t>
            </a:r>
          </a:p>
          <a:p>
            <a:pPr algn="just" eaLnBrk="1" hangingPunct="1">
              <a:defRPr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их становления, рождения и воспитания детей.</a:t>
            </a:r>
          </a:p>
          <a:p>
            <a:pPr algn="just" eaLnBrk="1" hangingPunct="1">
              <a:defRPr/>
            </a:pPr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 eaLnBrk="1" hangingPunct="1">
              <a:defRPr/>
            </a:pP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Негосударственное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образовательное частное </a:t>
            </a:r>
          </a:p>
          <a:p>
            <a:pPr marL="0" indent="0" eaLnBrk="1" hangingPunct="1">
              <a:defRPr/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учреждение дополнительного образования </a:t>
            </a:r>
          </a:p>
          <a:p>
            <a:pPr marL="0" indent="0" eaLnBrk="1" hangingPunct="1">
              <a:defRPr/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взрослых «Институт политики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детства</a:t>
            </a:r>
            <a:b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прикладной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социальной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работы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alt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«Шаг в будущее» </a:t>
            </a: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marL="0" indent="0" eaLnBrk="1" hangingPunct="1">
              <a:defRPr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обучение профессиональных семей, готовых принять</a:t>
            </a:r>
          </a:p>
          <a:p>
            <a:pPr marL="0" indent="0" eaLnBrk="1" hangingPunct="1">
              <a:defRPr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подростков, оставшихся без попечения родителей</a:t>
            </a:r>
            <a:r>
              <a:rPr lang="ru-RU" altLang="ru-RU" sz="17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7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13" y="812800"/>
            <a:ext cx="161925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5" y="4603750"/>
            <a:ext cx="3033713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2" descr="В Калининском районе открылась «Папа – школа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3040063"/>
            <a:ext cx="2073275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3888" y="25400"/>
            <a:ext cx="8353425" cy="468313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Образовательные </a:t>
            </a:r>
            <a:r>
              <a:rPr lang="ru-RU" alt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фестивали для будущих и молодых родителей</a:t>
            </a:r>
            <a:endParaRPr lang="ru-RU" alt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9" name="Picture 3" descr="Герб-СП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4540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2" descr="https://pp.userapi.com/c637928/v637928109/42360/GVKxVRuONW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3" t="8176" r="9251" b="9351"/>
          <a:stretch>
            <a:fillRect/>
          </a:stretch>
        </p:blipFill>
        <p:spPr bwMode="auto">
          <a:xfrm>
            <a:off x="279400" y="3530600"/>
            <a:ext cx="33909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 descr="https://pp.userapi.com/c637928/v637928109/422b5/Q7L0Y3vZXy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" r="10274"/>
          <a:stretch>
            <a:fillRect/>
          </a:stretch>
        </p:blipFill>
        <p:spPr bwMode="auto">
          <a:xfrm>
            <a:off x="279400" y="735013"/>
            <a:ext cx="339090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 descr="https://pp.userapi.com/c626522/v626522263/5aa76/AS_nYmkF8h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"/>
          <a:stretch>
            <a:fillRect/>
          </a:stretch>
        </p:blipFill>
        <p:spPr bwMode="auto">
          <a:xfrm>
            <a:off x="6038850" y="4762500"/>
            <a:ext cx="30257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0" descr="https://pp.userapi.com/c626522/v626522263/5aa9b/UMIwHBnN8k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2716213"/>
            <a:ext cx="3027363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2" descr="https://pp.userapi.com/c626522/v626522263/5a8e0/bhXklizuC7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730250"/>
            <a:ext cx="2927350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20" descr="http://den-otca-rf.ru/wp-content/uploads/2016/05/3zhpeI9S7g1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r="1843"/>
          <a:stretch>
            <a:fillRect/>
          </a:stretch>
        </p:blipFill>
        <p:spPr bwMode="auto">
          <a:xfrm>
            <a:off x="3944938" y="3857625"/>
            <a:ext cx="1882775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22" descr="https://pp.userapi.com/c638524/v638524317/3366c/ADf254FNzxU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866775"/>
            <a:ext cx="1882775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9"/>
          <p:cNvSpPr txBox="1">
            <a:spLocks noChangeArrowheads="1"/>
          </p:cNvSpPr>
          <p:nvPr/>
        </p:nvSpPr>
        <p:spPr bwMode="auto">
          <a:xfrm>
            <a:off x="652463" y="-30163"/>
            <a:ext cx="8159750" cy="5540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sz="1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численности населения Санкт-Петербурга по результатам всесоюзной (1989 г.) и всероссийских</a:t>
            </a:r>
            <a:r>
              <a:rPr lang="en-US" sz="1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переписей населения (2002 и 2010 гг.)</a:t>
            </a:r>
          </a:p>
        </p:txBody>
      </p:sp>
      <p:pic>
        <p:nvPicPr>
          <p:cNvPr id="1030" name="Picture 54" descr="Герб-СП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4540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Диаграмма 12"/>
          <p:cNvGraphicFramePr>
            <a:graphicFrameLocks/>
          </p:cNvGraphicFramePr>
          <p:nvPr/>
        </p:nvGraphicFramePr>
        <p:xfrm>
          <a:off x="217488" y="1257300"/>
          <a:ext cx="4524375" cy="239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Диаграмма" r:id="rId5" imgW="4529721" imgH="2395936" progId="Excel.Chart.8">
                  <p:embed/>
                </p:oleObj>
              </mc:Choice>
              <mc:Fallback>
                <p:oleObj name="Диаграмма" r:id="rId5" imgW="4529721" imgH="2395936" progId="Excel.Chart.8">
                  <p:embed/>
                  <p:pic>
                    <p:nvPicPr>
                      <p:cNvPr id="0" name="Диаграмма 1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8" y="1257300"/>
                        <a:ext cx="4524375" cy="239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5"/>
          <p:cNvSpPr txBox="1">
            <a:spLocks noChangeArrowheads="1"/>
          </p:cNvSpPr>
          <p:nvPr/>
        </p:nvSpPr>
        <p:spPr bwMode="auto">
          <a:xfrm>
            <a:off x="704850" y="1008063"/>
            <a:ext cx="1022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200"/>
              <a:t>Тыс. чел.</a:t>
            </a:r>
          </a:p>
        </p:txBody>
      </p:sp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4797425" y="1789113"/>
          <a:ext cx="4473575" cy="382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Диаграмма" r:id="rId8" imgW="4480948" imgH="3834716" progId="Excel.Chart.8">
                  <p:embed/>
                </p:oleObj>
              </mc:Choice>
              <mc:Fallback>
                <p:oleObj name="Диаграмма" r:id="rId8" imgW="4480948" imgH="3834716" progId="Excel.Char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7425" y="1789113"/>
                        <a:ext cx="4473575" cy="382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Прямоугольник 6"/>
          <p:cNvSpPr>
            <a:spLocks noChangeArrowheads="1"/>
          </p:cNvSpPr>
          <p:nvPr/>
        </p:nvSpPr>
        <p:spPr bwMode="auto">
          <a:xfrm>
            <a:off x="396875" y="3343275"/>
            <a:ext cx="44513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endParaRPr lang="ru-RU" altLang="ru-RU" sz="1300"/>
          </a:p>
        </p:txBody>
      </p:sp>
      <p:sp>
        <p:nvSpPr>
          <p:cNvPr id="13" name="Текст 8"/>
          <p:cNvSpPr txBox="1">
            <a:spLocks/>
          </p:cNvSpPr>
          <p:nvPr/>
        </p:nvSpPr>
        <p:spPr bwMode="auto">
          <a:xfrm>
            <a:off x="-868363" y="6089650"/>
            <a:ext cx="1836738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just">
              <a:spcBef>
                <a:spcPct val="20000"/>
              </a:spcBef>
              <a:defRPr/>
            </a:pPr>
            <a:endParaRPr lang="ru-RU" sz="2000" kern="0" dirty="0">
              <a:latin typeface="+mn-lt"/>
            </a:endParaRPr>
          </a:p>
          <a:p>
            <a:pPr algn="just">
              <a:spcBef>
                <a:spcPct val="20000"/>
              </a:spcBef>
              <a:defRPr/>
            </a:pPr>
            <a:endParaRPr lang="ru-RU" sz="2000" kern="0" dirty="0">
              <a:latin typeface="+mn-lt"/>
            </a:endParaRPr>
          </a:p>
          <a:p>
            <a:pPr algn="just">
              <a:spcBef>
                <a:spcPct val="20000"/>
              </a:spcBef>
              <a:defRPr/>
            </a:pPr>
            <a:endParaRPr lang="ru-RU" sz="1600" kern="0" dirty="0"/>
          </a:p>
        </p:txBody>
      </p:sp>
      <p:graphicFrame>
        <p:nvGraphicFramePr>
          <p:cNvPr id="1028" name="Диаграмма 14"/>
          <p:cNvGraphicFramePr>
            <a:graphicFrameLocks/>
          </p:cNvGraphicFramePr>
          <p:nvPr/>
        </p:nvGraphicFramePr>
        <p:xfrm>
          <a:off x="371475" y="3965575"/>
          <a:ext cx="4548188" cy="263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Диаграмма" r:id="rId11" imgW="4554107" imgH="2639797" progId="Excel.Chart.8">
                  <p:embed/>
                </p:oleObj>
              </mc:Choice>
              <mc:Fallback>
                <p:oleObj name="Диаграмма" r:id="rId11" imgW="4554107" imgH="2639797" progId="Excel.Chart.8">
                  <p:embed/>
                  <p:pic>
                    <p:nvPicPr>
                      <p:cNvPr id="0" name="Диаграмма 14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" y="3965575"/>
                        <a:ext cx="4548188" cy="263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Прямоугольник 4"/>
          <p:cNvSpPr>
            <a:spLocks noChangeArrowheads="1"/>
          </p:cNvSpPr>
          <p:nvPr/>
        </p:nvSpPr>
        <p:spPr bwMode="auto">
          <a:xfrm>
            <a:off x="1357313" y="5102225"/>
            <a:ext cx="631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000" b="1"/>
              <a:t>(55,2%)</a:t>
            </a:r>
            <a:endParaRPr lang="ru-RU" sz="1000" b="1"/>
          </a:p>
        </p:txBody>
      </p:sp>
      <p:sp>
        <p:nvSpPr>
          <p:cNvPr id="1035" name="Прямоугольник 21"/>
          <p:cNvSpPr>
            <a:spLocks noChangeArrowheads="1"/>
          </p:cNvSpPr>
          <p:nvPr/>
        </p:nvSpPr>
        <p:spPr bwMode="auto">
          <a:xfrm>
            <a:off x="1357313" y="5735638"/>
            <a:ext cx="6318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000" b="1">
                <a:solidFill>
                  <a:schemeClr val="bg1"/>
                </a:solidFill>
              </a:rPr>
              <a:t>(44,8%)</a:t>
            </a:r>
            <a:endParaRPr lang="ru-RU" sz="1000" b="1">
              <a:solidFill>
                <a:schemeClr val="bg1"/>
              </a:solidFill>
            </a:endParaRPr>
          </a:p>
        </p:txBody>
      </p:sp>
      <p:sp>
        <p:nvSpPr>
          <p:cNvPr id="1036" name="Прямоугольник 22"/>
          <p:cNvSpPr>
            <a:spLocks noChangeArrowheads="1"/>
          </p:cNvSpPr>
          <p:nvPr/>
        </p:nvSpPr>
        <p:spPr bwMode="auto">
          <a:xfrm>
            <a:off x="2506663" y="5735638"/>
            <a:ext cx="6318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000" b="1">
                <a:solidFill>
                  <a:schemeClr val="bg1"/>
                </a:solidFill>
              </a:rPr>
              <a:t>(45,2%)</a:t>
            </a:r>
            <a:endParaRPr lang="ru-RU" sz="1000" b="1">
              <a:solidFill>
                <a:schemeClr val="bg1"/>
              </a:solidFill>
            </a:endParaRPr>
          </a:p>
        </p:txBody>
      </p:sp>
      <p:sp>
        <p:nvSpPr>
          <p:cNvPr id="1037" name="Прямоугольник 23"/>
          <p:cNvSpPr>
            <a:spLocks noChangeArrowheads="1"/>
          </p:cNvSpPr>
          <p:nvPr/>
        </p:nvSpPr>
        <p:spPr bwMode="auto">
          <a:xfrm>
            <a:off x="2487613" y="5035550"/>
            <a:ext cx="6318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000" b="1"/>
              <a:t>(54,8%)</a:t>
            </a:r>
            <a:endParaRPr lang="ru-RU" sz="1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3888" y="25400"/>
            <a:ext cx="8353425" cy="468313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16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Защита прав и реабилитация детей, пострадавших от жестокого обращения</a:t>
            </a:r>
          </a:p>
        </p:txBody>
      </p:sp>
      <p:pic>
        <p:nvPicPr>
          <p:cNvPr id="25603" name="Picture 3" descr="Герб-СП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4540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8"/>
          <a:stretch>
            <a:fillRect/>
          </a:stretch>
        </p:blipFill>
        <p:spPr bwMode="auto">
          <a:xfrm>
            <a:off x="5340350" y="4235450"/>
            <a:ext cx="348138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" descr="http://talkyland.com/media/CACHE/images/posts/2013/7/1/8a2ab9dce9f64aba92a25683294b14a5/50966985c69bce4a9ac0bae66139b7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0" y="1246188"/>
            <a:ext cx="1766888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" descr="Транзи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13" y="3033713"/>
            <a:ext cx="14097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Прямоугольник 1"/>
          <p:cNvSpPr>
            <a:spLocks noChangeArrowheads="1"/>
          </p:cNvSpPr>
          <p:nvPr/>
        </p:nvSpPr>
        <p:spPr bwMode="auto">
          <a:xfrm>
            <a:off x="484188" y="1200150"/>
            <a:ext cx="619918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2000" b="1"/>
              <a:t>Служба межведомственного взаимодействия</a:t>
            </a:r>
          </a:p>
          <a:p>
            <a:pPr eaLnBrk="1" hangingPunct="1"/>
            <a:r>
              <a:rPr lang="ru-RU" altLang="ru-RU" sz="2000"/>
              <a:t>по вопросу реабилитации и сопровождения несовершеннолетних, оказавшихся в трудной жизненной ситуации, социально-опасном положении, в том числе пострадавших</a:t>
            </a:r>
          </a:p>
          <a:p>
            <a:pPr eaLnBrk="1" hangingPunct="1"/>
            <a:r>
              <a:rPr lang="ru-RU" altLang="ru-RU" sz="2000"/>
              <a:t>от жестокого обращения и насилия</a:t>
            </a:r>
          </a:p>
          <a:p>
            <a:pPr eaLnBrk="1" hangingPunct="1"/>
            <a:r>
              <a:rPr lang="ru-RU" altLang="ru-RU" sz="2000"/>
              <a:t>на базе </a:t>
            </a:r>
            <a:r>
              <a:rPr lang="ru-RU" altLang="ru-RU" sz="2000" b="1"/>
              <a:t>СПб ГБУСО социальный</a:t>
            </a:r>
          </a:p>
          <a:p>
            <a:pPr eaLnBrk="1" hangingPunct="1"/>
            <a:r>
              <a:rPr lang="ru-RU" altLang="ru-RU" sz="2000" b="1"/>
              <a:t>приют для детей «Транзит»</a:t>
            </a:r>
            <a:r>
              <a:rPr lang="ru-RU" altLang="ru-RU" sz="2000"/>
              <a:t>.</a:t>
            </a:r>
          </a:p>
        </p:txBody>
      </p:sp>
      <p:sp>
        <p:nvSpPr>
          <p:cNvPr id="25608" name="Прямоугольник 1"/>
          <p:cNvSpPr>
            <a:spLocks noChangeArrowheads="1"/>
          </p:cNvSpPr>
          <p:nvPr/>
        </p:nvSpPr>
        <p:spPr bwMode="auto">
          <a:xfrm>
            <a:off x="511175" y="4181475"/>
            <a:ext cx="4699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2000"/>
              <a:t>С апреля 2011 года</a:t>
            </a:r>
            <a:br>
              <a:rPr lang="ru-RU" altLang="ru-RU" sz="2000"/>
            </a:br>
            <a:r>
              <a:rPr lang="ru-RU" altLang="ru-RU" sz="2000"/>
              <a:t>педагогами-психологами Службы межведомственного взаимодействия</a:t>
            </a:r>
          </a:p>
          <a:p>
            <a:pPr eaLnBrk="1" hangingPunct="1"/>
            <a:r>
              <a:rPr lang="ru-RU" altLang="ru-RU" sz="2000"/>
              <a:t>психологическая помощь была оказана </a:t>
            </a:r>
            <a:r>
              <a:rPr lang="ru-RU" altLang="ru-RU" sz="2000" b="1">
                <a:solidFill>
                  <a:srgbClr val="FF0000"/>
                </a:solidFill>
              </a:rPr>
              <a:t>1002</a:t>
            </a:r>
            <a:r>
              <a:rPr lang="ru-RU" altLang="ru-RU" sz="2000">
                <a:solidFill>
                  <a:srgbClr val="FF0000"/>
                </a:solidFill>
              </a:rPr>
              <a:t> </a:t>
            </a:r>
            <a:r>
              <a:rPr lang="ru-RU" altLang="ru-RU" sz="2000"/>
              <a:t>несовершеннолетним,</a:t>
            </a:r>
          </a:p>
          <a:p>
            <a:pPr eaLnBrk="1" hangingPunct="1"/>
            <a:r>
              <a:rPr lang="ru-RU" altLang="ru-RU" sz="2000"/>
              <a:t>ставшим жертвами преступлений.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3888" y="25400"/>
            <a:ext cx="8353425" cy="468313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числа детей, состоящих на учете в региональном государственном</a:t>
            </a:r>
            <a:br>
              <a:rPr lang="ru-RU" altLang="ru-RU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банке данных  о детях, оставшихся без попечения родителей</a:t>
            </a:r>
          </a:p>
        </p:txBody>
      </p:sp>
      <p:pic>
        <p:nvPicPr>
          <p:cNvPr id="5124" name="Picture 3" descr="Герб-СП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4540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3"/>
          <p:cNvGraphicFramePr>
            <a:graphicFrameLocks/>
          </p:cNvGraphicFramePr>
          <p:nvPr/>
        </p:nvGraphicFramePr>
        <p:xfrm>
          <a:off x="287338" y="1139825"/>
          <a:ext cx="8913812" cy="491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Диаграмма" r:id="rId5" imgW="8919221" imgH="4919898" progId="Excel.Chart.8">
                  <p:embed/>
                </p:oleObj>
              </mc:Choice>
              <mc:Fallback>
                <p:oleObj name="Диаграмма" r:id="rId5" imgW="8919221" imgH="4919898" progId="Excel.Chart.8">
                  <p:embed/>
                  <p:pic>
                    <p:nvPicPr>
                      <p:cNvPr id="0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338" y="1139825"/>
                        <a:ext cx="8913812" cy="4910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3888" y="25400"/>
            <a:ext cx="8353425" cy="468313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числа приемных семей в Санкт-Петербурге</a:t>
            </a:r>
          </a:p>
        </p:txBody>
      </p:sp>
      <p:pic>
        <p:nvPicPr>
          <p:cNvPr id="6148" name="Picture 3" descr="Герб-СП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4540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46" name="Диаграмма 4"/>
          <p:cNvGraphicFramePr>
            <a:graphicFrameLocks/>
          </p:cNvGraphicFramePr>
          <p:nvPr/>
        </p:nvGraphicFramePr>
        <p:xfrm>
          <a:off x="846138" y="1516063"/>
          <a:ext cx="7477125" cy="489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Диаграмма" r:id="rId5" imgW="7486746" imgH="4895714" progId="Excel.Chart.8">
                  <p:embed/>
                </p:oleObj>
              </mc:Choice>
              <mc:Fallback>
                <p:oleObj name="Диаграмма" r:id="rId5" imgW="7486746" imgH="4895714" progId="Excel.Chart.8">
                  <p:embed/>
                  <p:pic>
                    <p:nvPicPr>
                      <p:cNvPr id="0" name="Диаграмма 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138" y="1516063"/>
                        <a:ext cx="7477125" cy="4891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9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1030288"/>
            <a:ext cx="25527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3888" y="25400"/>
            <a:ext cx="8353425" cy="468313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Защита прав </a:t>
            </a:r>
            <a:r>
              <a:rPr lang="ru-RU" alt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семейное устройство детей</a:t>
            </a:r>
          </a:p>
        </p:txBody>
      </p:sp>
      <p:pic>
        <p:nvPicPr>
          <p:cNvPr id="7173" name="Picture 3" descr="Герб-СП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4540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70" name="Содержимое 3"/>
          <p:cNvGraphicFramePr>
            <a:graphicFrameLocks/>
          </p:cNvGraphicFramePr>
          <p:nvPr/>
        </p:nvGraphicFramePr>
        <p:xfrm>
          <a:off x="307975" y="2552700"/>
          <a:ext cx="8199438" cy="419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Диаграмма" r:id="rId5" imgW="8205927" imgH="4200508" progId="Excel.Chart.8">
                  <p:embed/>
                </p:oleObj>
              </mc:Choice>
              <mc:Fallback>
                <p:oleObj name="Диаграмма" r:id="rId5" imgW="8205927" imgH="4200508" progId="Excel.Chart.8">
                  <p:embed/>
                  <p:pic>
                    <p:nvPicPr>
                      <p:cNvPr id="0" name="Содержимое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" y="2552700"/>
                        <a:ext cx="8199438" cy="419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Диаграмма 9"/>
          <p:cNvGraphicFramePr>
            <a:graphicFrameLocks/>
          </p:cNvGraphicFramePr>
          <p:nvPr/>
        </p:nvGraphicFramePr>
        <p:xfrm>
          <a:off x="5249863" y="677863"/>
          <a:ext cx="3487737" cy="343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Диаграмма" r:id="rId8" imgW="3493311" imgH="3432345" progId="Excel.Chart.8">
                  <p:embed/>
                </p:oleObj>
              </mc:Choice>
              <mc:Fallback>
                <p:oleObj name="Диаграмма" r:id="rId8" imgW="3493311" imgH="3432345" progId="Excel.Chart.8">
                  <p:embed/>
                  <p:pic>
                    <p:nvPicPr>
                      <p:cNvPr id="0" name="Диаграмма 9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9863" y="677863"/>
                        <a:ext cx="3487737" cy="3430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3888" y="25400"/>
            <a:ext cx="8353425" cy="468313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СПб </a:t>
            </a:r>
            <a:r>
              <a:rPr lang="ru-RU" altLang="ru-RU" sz="17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ГБУ</a:t>
            </a:r>
            <a:r>
              <a:rPr lang="ru-RU" altLang="ru-RU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«Городской информационно-методический центр «Семья»</a:t>
            </a:r>
          </a:p>
        </p:txBody>
      </p:sp>
      <p:pic>
        <p:nvPicPr>
          <p:cNvPr id="26627" name="Picture 3" descr="Герб-СП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4540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3"/>
          <a:stretch>
            <a:fillRect/>
          </a:stretch>
        </p:blipFill>
        <p:spPr bwMode="auto">
          <a:xfrm>
            <a:off x="377825" y="692150"/>
            <a:ext cx="8589963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"/>
          <a:stretch>
            <a:fillRect/>
          </a:stretch>
        </p:blipFill>
        <p:spPr bwMode="auto">
          <a:xfrm>
            <a:off x="439738" y="4100513"/>
            <a:ext cx="187960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" b="1205"/>
          <a:stretch>
            <a:fillRect/>
          </a:stretch>
        </p:blipFill>
        <p:spPr bwMode="auto">
          <a:xfrm>
            <a:off x="4776788" y="4116388"/>
            <a:ext cx="1901825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"/>
          <a:stretch>
            <a:fillRect/>
          </a:stretch>
        </p:blipFill>
        <p:spPr bwMode="auto">
          <a:xfrm>
            <a:off x="2560638" y="4149725"/>
            <a:ext cx="1976437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0" descr="20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4205288"/>
            <a:ext cx="1905000" cy="24860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1663" y="25400"/>
            <a:ext cx="8353425" cy="468313"/>
          </a:xfrm>
        </p:spPr>
        <p:txBody>
          <a:bodyPr/>
          <a:lstStyle/>
          <a:p>
            <a:pPr eaLnBrk="1" hangingPunct="1">
              <a:defRPr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коллегиальных совещательных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консультативных органов</a:t>
            </a:r>
            <a:endParaRPr lang="ru-RU" alt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1" name="Picture 3" descr="Герб-СП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4540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9263" y="938213"/>
            <a:ext cx="8594725" cy="5402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500" dirty="0"/>
              <a:t>В целях обеспечения комплексного подхода к решению проблем демографического</a:t>
            </a:r>
            <a:br>
              <a:rPr lang="ru-RU" sz="1500" dirty="0"/>
            </a:br>
            <a:r>
              <a:rPr lang="ru-RU" sz="1500" dirty="0"/>
              <a:t>развития и семейной политики, а также повышения эффективности межведомственного взаимодействия, осуществляется обеспечение деятельности следующих коллегиальных совещательных и консультативных органов:</a:t>
            </a:r>
          </a:p>
          <a:p>
            <a:pPr eaLnBrk="1" hangingPunct="1">
              <a:defRPr/>
            </a:pPr>
            <a:endParaRPr lang="ru-RU" sz="1500" dirty="0"/>
          </a:p>
          <a:p>
            <a:pPr marL="285750" indent="-285750" eaLnBrk="1" hangingPunct="1">
              <a:buFont typeface="Wingdings" pitchFamily="2" charset="2"/>
              <a:buChar char="Ø"/>
              <a:defRPr/>
            </a:pPr>
            <a:r>
              <a:rPr lang="ru-RU" sz="1500" b="1" dirty="0"/>
              <a:t>Координационного совета по вопросам семьи и детства в Санкт-Петербурге</a:t>
            </a:r>
            <a:r>
              <a:rPr lang="ru-RU" sz="1500" dirty="0"/>
              <a:t>, созданного постановлением Правительства Санкт-Петербурга от 02.09.2004 № 1464;</a:t>
            </a:r>
          </a:p>
          <a:p>
            <a:pPr marL="285750" indent="-285750" eaLnBrk="1" hangingPunct="1">
              <a:buFont typeface="Wingdings" pitchFamily="2" charset="2"/>
              <a:buChar char="Ø"/>
              <a:defRPr/>
            </a:pPr>
            <a:endParaRPr lang="ru-RU" sz="1500" dirty="0"/>
          </a:p>
          <a:p>
            <a:pPr marL="285750" indent="-285750" eaLnBrk="1" hangingPunct="1">
              <a:buFont typeface="Wingdings" pitchFamily="2" charset="2"/>
              <a:buChar char="Ø"/>
              <a:defRPr/>
            </a:pPr>
            <a:r>
              <a:rPr lang="ru-RU" sz="1500" b="1" dirty="0"/>
              <a:t>Совета по вопросам демографического развития Санкт-Петербурга</a:t>
            </a:r>
            <a:r>
              <a:rPr lang="ru-RU" sz="1500" dirty="0"/>
              <a:t>,</a:t>
            </a:r>
            <a:br>
              <a:rPr lang="ru-RU" sz="1500" dirty="0"/>
            </a:br>
            <a:r>
              <a:rPr lang="ru-RU" sz="1500" dirty="0"/>
              <a:t>созданного постановлением Правительства Санкт-Петербурга от 24.08.2006 № 1030;</a:t>
            </a:r>
          </a:p>
          <a:p>
            <a:pPr marL="285750" indent="-285750" eaLnBrk="1" hangingPunct="1">
              <a:buFont typeface="Wingdings" pitchFamily="2" charset="2"/>
              <a:buChar char="Ø"/>
              <a:defRPr/>
            </a:pPr>
            <a:endParaRPr lang="ru-RU" sz="1500" dirty="0"/>
          </a:p>
          <a:p>
            <a:pPr marL="285750" indent="-285750" eaLnBrk="1" hangingPunct="1">
              <a:buFont typeface="Wingdings" pitchFamily="2" charset="2"/>
              <a:buChar char="Ø"/>
              <a:defRPr/>
            </a:pPr>
            <a:r>
              <a:rPr lang="ru-RU" sz="1500" b="1" dirty="0"/>
              <a:t>Общественного совета по проведению независимой оценки качества работы организаций, оказывающих социальные услуги в сфере социального</a:t>
            </a:r>
            <a:br>
              <a:rPr lang="ru-RU" sz="1500" b="1" dirty="0"/>
            </a:br>
            <a:r>
              <a:rPr lang="ru-RU" sz="1500" b="1" dirty="0"/>
              <a:t>обслуживания населения</a:t>
            </a:r>
            <a:r>
              <a:rPr lang="ru-RU" sz="1500" dirty="0"/>
              <a:t>, созданный распоряжением Комитета по социальной</a:t>
            </a:r>
            <a:br>
              <a:rPr lang="ru-RU" sz="1500" dirty="0"/>
            </a:br>
            <a:r>
              <a:rPr lang="ru-RU" sz="1500" dirty="0"/>
              <a:t>политике Санкт-Петербурга от 26.11.2013 № 364-р;</a:t>
            </a:r>
          </a:p>
          <a:p>
            <a:pPr marL="285750" indent="-285750" eaLnBrk="1" hangingPunct="1">
              <a:buFont typeface="Wingdings" pitchFamily="2" charset="2"/>
              <a:buChar char="Ø"/>
              <a:defRPr/>
            </a:pPr>
            <a:endParaRPr lang="ru-RU" sz="1500" dirty="0"/>
          </a:p>
          <a:p>
            <a:pPr marL="285750" indent="-285750" eaLnBrk="1" hangingPunct="1">
              <a:buFont typeface="Wingdings" pitchFamily="2" charset="2"/>
              <a:buChar char="Ø"/>
              <a:defRPr/>
            </a:pPr>
            <a:r>
              <a:rPr lang="ru-RU" sz="1500" b="1" dirty="0"/>
              <a:t>Межведомственной комиссии по реализации мер, направленных на снижение смертности населения, при Правительстве Санкт-Петербурга</a:t>
            </a:r>
            <a:r>
              <a:rPr lang="ru-RU" sz="1500" dirty="0"/>
              <a:t>, созданной постановлением Правительства Санкт-Петербурга от 14.08.2015 № 715;</a:t>
            </a:r>
          </a:p>
          <a:p>
            <a:pPr marL="285750" indent="-285750" eaLnBrk="1" hangingPunct="1">
              <a:buFont typeface="Wingdings" pitchFamily="2" charset="2"/>
              <a:buChar char="Ø"/>
              <a:defRPr/>
            </a:pPr>
            <a:endParaRPr lang="ru-RU" sz="1500" dirty="0"/>
          </a:p>
          <a:p>
            <a:pPr marL="285750" indent="-285750" eaLnBrk="1" hangingPunct="1">
              <a:buFont typeface="Wingdings" pitchFamily="2" charset="2"/>
              <a:buChar char="Ø"/>
              <a:defRPr/>
            </a:pPr>
            <a:r>
              <a:rPr lang="ru-RU" sz="1500" b="1" dirty="0"/>
              <a:t>Координационного совета по вопросам равноправия мужчин и женщин</a:t>
            </a:r>
            <a:br>
              <a:rPr lang="ru-RU" sz="1500" b="1" dirty="0"/>
            </a:br>
            <a:r>
              <a:rPr lang="ru-RU" sz="1500" b="1" dirty="0"/>
              <a:t>и профилактики насилия в Санкт-Петербурге</a:t>
            </a:r>
            <a:r>
              <a:rPr lang="ru-RU" sz="1500" dirty="0"/>
              <a:t>, созданного распоряжением</a:t>
            </a:r>
            <a:br>
              <a:rPr lang="ru-RU" sz="1500" dirty="0"/>
            </a:br>
            <a:r>
              <a:rPr lang="ru-RU" sz="1500" dirty="0"/>
              <a:t>Комитета по социальной политике Санкт-Петербурга от 25.05.2016 № 135-р.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3888" y="25400"/>
            <a:ext cx="8353425" cy="468313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Предоставление субсидий социально ориентированным НКО в 2016 году</a:t>
            </a:r>
          </a:p>
        </p:txBody>
      </p:sp>
      <p:pic>
        <p:nvPicPr>
          <p:cNvPr id="28675" name="Picture 3" descr="Герб-СП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4540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46088" y="1028700"/>
          <a:ext cx="8455025" cy="5276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548"/>
                <a:gridCol w="4405987"/>
                <a:gridCol w="1936971"/>
                <a:gridCol w="1513519"/>
              </a:tblGrid>
              <a:tr h="106691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№</a:t>
                      </a:r>
                      <a:br>
                        <a:rPr lang="ru-RU" sz="1600" dirty="0" smtClean="0"/>
                      </a:br>
                      <a:r>
                        <a:rPr lang="ru-RU" sz="1600" dirty="0" smtClean="0"/>
                        <a:t>п/п</a:t>
                      </a:r>
                      <a:endParaRPr lang="ru-RU" sz="1600" dirty="0"/>
                    </a:p>
                  </a:txBody>
                  <a:tcPr marL="91430" marR="91430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Приоритетные направления</a:t>
                      </a:r>
                      <a:endParaRPr lang="ru-RU" sz="1600" dirty="0"/>
                    </a:p>
                  </a:txBody>
                  <a:tcPr marL="91430" marR="91430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Количество</a:t>
                      </a:r>
                      <a:br>
                        <a:rPr lang="ru-RU" sz="1600" dirty="0" smtClean="0"/>
                      </a:br>
                      <a:r>
                        <a:rPr lang="ru-RU" sz="1600" dirty="0" smtClean="0"/>
                        <a:t>СО НКО, получивших субсидии</a:t>
                      </a:r>
                      <a:endParaRPr lang="ru-RU" sz="1600" dirty="0"/>
                    </a:p>
                  </a:txBody>
                  <a:tcPr marL="91430" marR="91430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Сумма субсидий,</a:t>
                      </a:r>
                      <a:br>
                        <a:rPr lang="ru-RU" sz="1600" dirty="0" smtClean="0"/>
                      </a:br>
                      <a:r>
                        <a:rPr lang="ru-RU" sz="1600" dirty="0" smtClean="0"/>
                        <a:t>тыс.</a:t>
                      </a:r>
                      <a:r>
                        <a:rPr lang="ru-RU" sz="1600" baseline="0" dirty="0" smtClean="0"/>
                        <a:t> руб.</a:t>
                      </a:r>
                      <a:endParaRPr lang="ru-RU" sz="1600" dirty="0"/>
                    </a:p>
                  </a:txBody>
                  <a:tcPr marL="91430" marR="91430" marT="45708" marB="45708" anchor="ctr"/>
                </a:tc>
              </a:tr>
              <a:tr h="1066914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1.</a:t>
                      </a:r>
                      <a:endParaRPr lang="ru-RU" sz="1600" b="0" dirty="0"/>
                    </a:p>
                  </a:txBody>
                  <a:tcPr marL="91430" marR="91430" marT="45708" marB="45708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Реализация социальных программ</a:t>
                      </a:r>
                      <a:b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 популяризации семейных ценностей, поддержке и защите семьи, материнства, отцовства и детства</a:t>
                      </a:r>
                      <a:endParaRPr lang="ru-RU" sz="1600" dirty="0"/>
                    </a:p>
                  </a:txBody>
                  <a:tcPr marL="91430" marR="91430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12</a:t>
                      </a:r>
                      <a:endParaRPr lang="ru-RU" sz="1600" dirty="0"/>
                    </a:p>
                  </a:txBody>
                  <a:tcPr marL="91430" marR="91430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28437,8</a:t>
                      </a:r>
                      <a:endParaRPr lang="ru-RU" sz="1600" dirty="0"/>
                    </a:p>
                  </a:txBody>
                  <a:tcPr marL="91430" marR="91430" marT="45708" marB="45708" anchor="ctr"/>
                </a:tc>
              </a:tr>
              <a:tr h="1066914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2.</a:t>
                      </a:r>
                      <a:endParaRPr lang="ru-RU" sz="1600" b="0" dirty="0"/>
                    </a:p>
                  </a:txBody>
                  <a:tcPr marL="91430" marR="91430" marT="45708" marB="45708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Реализация социальных программ</a:t>
                      </a:r>
                      <a:b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 социальной поддержке женщин, находящихся в трудной жизненной ситуации</a:t>
                      </a:r>
                      <a:endParaRPr lang="ru-RU" sz="1600" dirty="0"/>
                    </a:p>
                  </a:txBody>
                  <a:tcPr marL="91430" marR="91430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</a:t>
                      </a:r>
                      <a:endParaRPr lang="ru-RU" sz="1600" dirty="0"/>
                    </a:p>
                  </a:txBody>
                  <a:tcPr marL="91430" marR="91430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17490,8</a:t>
                      </a:r>
                      <a:endParaRPr lang="ru-RU" sz="1600" dirty="0"/>
                    </a:p>
                  </a:txBody>
                  <a:tcPr marL="91430" marR="91430" marT="45708" marB="45708" anchor="ctr"/>
                </a:tc>
              </a:tr>
              <a:tr h="6586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/>
                        <a:t>3.</a:t>
                      </a:r>
                      <a:endParaRPr lang="ru-RU" sz="1600" b="0" dirty="0"/>
                    </a:p>
                  </a:txBody>
                  <a:tcPr marL="91430" marR="91430" marT="45708" marB="457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Реализация социальных программ</a:t>
                      </a:r>
                      <a:b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 профилактике социального сиротства</a:t>
                      </a:r>
                      <a:endParaRPr lang="ru-RU" sz="1600" dirty="0"/>
                    </a:p>
                  </a:txBody>
                  <a:tcPr marL="91430" marR="91430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</a:t>
                      </a:r>
                      <a:endParaRPr lang="ru-RU" sz="1600" dirty="0"/>
                    </a:p>
                  </a:txBody>
                  <a:tcPr marL="91430" marR="91430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11684,8</a:t>
                      </a:r>
                      <a:endParaRPr lang="ru-RU" sz="1600" dirty="0"/>
                    </a:p>
                  </a:txBody>
                  <a:tcPr marL="91430" marR="91430" marT="45708" marB="45708" anchor="ctr"/>
                </a:tc>
              </a:tr>
              <a:tr h="106691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endParaRPr lang="ru-RU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0" marR="91430" marT="45708" marB="45708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Реализация социальных программ</a:t>
                      </a:r>
                      <a:b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 социальной реабилитации</a:t>
                      </a:r>
                      <a:b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ресоциализации потребителей</a:t>
                      </a:r>
                      <a:b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наркотиков и </a:t>
                      </a:r>
                      <a:r>
                        <a:rPr lang="ru-RU" sz="16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созависимых близких</a:t>
                      </a:r>
                      <a:endParaRPr lang="ru-RU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0" marR="91430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 marL="91430" marR="91430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11148,9</a:t>
                      </a:r>
                      <a:endParaRPr lang="ru-RU" sz="1600" dirty="0"/>
                    </a:p>
                  </a:txBody>
                  <a:tcPr marL="91430" marR="91430" marT="45708" marB="45708" anchor="ctr"/>
                </a:tc>
              </a:tr>
              <a:tr h="350586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ВСЕГО:</a:t>
                      </a:r>
                      <a:endParaRPr lang="ru-RU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0" marR="91430" marT="45708" marB="45708" anchor="ctr"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5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5" marR="91425" marT="45693" marB="4569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32</a:t>
                      </a:r>
                      <a:endParaRPr lang="ru-RU" sz="1600" b="1" dirty="0"/>
                    </a:p>
                  </a:txBody>
                  <a:tcPr marL="91430" marR="91430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68762,3</a:t>
                      </a:r>
                      <a:endParaRPr lang="ru-RU" sz="1600" b="1" dirty="0"/>
                    </a:p>
                  </a:txBody>
                  <a:tcPr marL="91430" marR="91430" marT="45708" marB="45708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1"/>
          <p:cNvSpPr>
            <a:spLocks noGrp="1" noChangeArrowheads="1"/>
          </p:cNvSpPr>
          <p:nvPr>
            <p:ph type="ctrTitle"/>
          </p:nvPr>
        </p:nvSpPr>
        <p:spPr>
          <a:xfrm>
            <a:off x="382588" y="1512888"/>
            <a:ext cx="8221662" cy="2776537"/>
          </a:xfrm>
        </p:spPr>
        <p:txBody>
          <a:bodyPr/>
          <a:lstStyle/>
          <a:p>
            <a:pPr algn="ctr" eaLnBrk="1" hangingPunct="1">
              <a:lnSpc>
                <a:spcPct val="105000"/>
              </a:lnSpc>
              <a:defRPr/>
            </a:pPr>
            <a:r>
              <a:rPr lang="ru-RU" altLang="ru-RU" sz="4000" dirty="0">
                <a:solidFill>
                  <a:srgbClr val="3060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«Семейная </a:t>
            </a:r>
            <a:r>
              <a:rPr lang="ru-RU" altLang="ru-RU" sz="4000" dirty="0" smtClean="0">
                <a:solidFill>
                  <a:srgbClr val="3060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политика</a:t>
            </a:r>
            <a:br>
              <a:rPr lang="ru-RU" altLang="ru-RU" sz="4000" dirty="0" smtClean="0">
                <a:solidFill>
                  <a:srgbClr val="3060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4000" dirty="0" smtClean="0">
                <a:solidFill>
                  <a:srgbClr val="3060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Санкт-Петербурга</a:t>
            </a:r>
            <a:r>
              <a:rPr lang="ru-RU" altLang="ru-RU" sz="4000" dirty="0">
                <a:solidFill>
                  <a:srgbClr val="3060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ru-RU" altLang="ru-RU" sz="4000" dirty="0">
                <a:solidFill>
                  <a:srgbClr val="3060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4000" dirty="0">
                <a:solidFill>
                  <a:srgbClr val="3060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итоги, проблемы</a:t>
            </a:r>
            <a:r>
              <a:rPr lang="ru-RU" altLang="ru-RU" sz="4000" dirty="0" smtClean="0">
                <a:solidFill>
                  <a:srgbClr val="3060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ru-RU" altLang="ru-RU" sz="4000" dirty="0" smtClean="0">
                <a:solidFill>
                  <a:srgbClr val="3060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4000" dirty="0" smtClean="0">
                <a:solidFill>
                  <a:srgbClr val="3060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перспективы</a:t>
            </a:r>
            <a:r>
              <a:rPr lang="ru-RU" altLang="ru-RU" sz="4000" dirty="0">
                <a:solidFill>
                  <a:srgbClr val="3060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altLang="ru-RU" sz="4000" dirty="0" smtClean="0">
              <a:solidFill>
                <a:srgbClr val="3060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3105150" y="6097588"/>
            <a:ext cx="294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200" b="1">
                <a:solidFill>
                  <a:srgbClr val="456FAD"/>
                </a:solidFill>
              </a:rPr>
              <a:t>Санкт-Петербург</a:t>
            </a:r>
          </a:p>
          <a:p>
            <a:pPr algn="ctr" eaLnBrk="1" hangingPunct="1"/>
            <a:r>
              <a:rPr lang="ru-RU" altLang="ru-RU" sz="1200" b="1">
                <a:solidFill>
                  <a:srgbClr val="456FAD"/>
                </a:solidFill>
              </a:rPr>
              <a:t>20</a:t>
            </a:r>
            <a:r>
              <a:rPr lang="en-US" altLang="ru-RU" sz="1200" b="1">
                <a:solidFill>
                  <a:srgbClr val="456FAD"/>
                </a:solidFill>
              </a:rPr>
              <a:t>1</a:t>
            </a:r>
            <a:r>
              <a:rPr lang="ru-RU" altLang="ru-RU" sz="1200" b="1">
                <a:solidFill>
                  <a:srgbClr val="456FAD"/>
                </a:solidFill>
              </a:rPr>
              <a:t>7</a:t>
            </a:r>
          </a:p>
        </p:txBody>
      </p:sp>
      <p:sp>
        <p:nvSpPr>
          <p:cNvPr id="30724" name="Text Box 29"/>
          <p:cNvSpPr txBox="1">
            <a:spLocks noChangeArrowheads="1"/>
          </p:cNvSpPr>
          <p:nvPr/>
        </p:nvSpPr>
        <p:spPr bwMode="auto">
          <a:xfrm>
            <a:off x="573088" y="65088"/>
            <a:ext cx="8159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800" b="1">
                <a:solidFill>
                  <a:srgbClr val="FFFFFF"/>
                </a:solidFill>
              </a:rPr>
              <a:t>Комитет по социальной политике Санкт-Петербурга</a:t>
            </a:r>
          </a:p>
        </p:txBody>
      </p:sp>
      <p:pic>
        <p:nvPicPr>
          <p:cNvPr id="30725" name="Picture 54" descr="Герб-СП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4540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5"/>
          <p:cNvSpPr txBox="1">
            <a:spLocks noChangeArrowheads="1"/>
          </p:cNvSpPr>
          <p:nvPr/>
        </p:nvSpPr>
        <p:spPr bwMode="auto">
          <a:xfrm>
            <a:off x="1109663" y="4695825"/>
            <a:ext cx="6891337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Доклад заместителя председателя</a:t>
            </a:r>
            <a:b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</a:b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Комитета по социальной политике Санкт-Петербурга</a:t>
            </a:r>
            <a:b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</a:br>
            <a:r>
              <a:rPr lang="ru-RU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Фидриковой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Елены Николаевны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76263" y="20638"/>
            <a:ext cx="8567737" cy="468312"/>
          </a:xfrm>
        </p:spPr>
        <p:txBody>
          <a:bodyPr/>
          <a:lstStyle/>
          <a:p>
            <a:pPr eaLnBrk="1" hangingPunct="1"/>
            <a:r>
              <a:rPr lang="ru-RU" sz="1500" smtClean="0"/>
              <a:t>«Основная задача – создание условий для устойчивого семейного благополучия»</a:t>
            </a:r>
            <a:endParaRPr lang="ru-RU" altLang="ru-RU" sz="1500" smtClean="0"/>
          </a:p>
        </p:txBody>
      </p:sp>
      <p:pic>
        <p:nvPicPr>
          <p:cNvPr id="11267" name="Picture 3" descr="Герб-СП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4540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847725"/>
            <a:ext cx="85598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29"/>
          <p:cNvSpPr txBox="1">
            <a:spLocks noChangeArrowheads="1"/>
          </p:cNvSpPr>
          <p:nvPr/>
        </p:nvSpPr>
        <p:spPr bwMode="auto">
          <a:xfrm>
            <a:off x="735013" y="71438"/>
            <a:ext cx="8159750" cy="3683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Региональная семейная политика</a:t>
            </a:r>
          </a:p>
        </p:txBody>
      </p:sp>
      <p:pic>
        <p:nvPicPr>
          <p:cNvPr id="12291" name="Picture 54" descr="Герб-СП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4540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30"/>
          <p:cNvSpPr txBox="1">
            <a:spLocks noChangeArrowheads="1"/>
          </p:cNvSpPr>
          <p:nvPr/>
        </p:nvSpPr>
        <p:spPr bwMode="auto">
          <a:xfrm>
            <a:off x="711200" y="4376738"/>
            <a:ext cx="3840163" cy="954087"/>
          </a:xfrm>
          <a:prstGeom prst="rect">
            <a:avLst/>
          </a:prstGeom>
          <a:solidFill>
            <a:srgbClr val="C4D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400"/>
              <a:t>Повышение ценности семейного образа жизни, сохранение духовно-нравственных традиций в семейных отношениях</a:t>
            </a:r>
            <a:br>
              <a:rPr lang="ru-RU" altLang="ru-RU" sz="1400"/>
            </a:br>
            <a:r>
              <a:rPr lang="ru-RU" altLang="ru-RU" sz="1400"/>
              <a:t>и семейном воспитании</a:t>
            </a:r>
          </a:p>
        </p:txBody>
      </p:sp>
      <p:sp>
        <p:nvSpPr>
          <p:cNvPr id="12" name="Text Box 37"/>
          <p:cNvSpPr txBox="1">
            <a:spLocks noChangeArrowheads="1"/>
          </p:cNvSpPr>
          <p:nvPr/>
        </p:nvSpPr>
        <p:spPr bwMode="auto">
          <a:xfrm>
            <a:off x="700088" y="1003300"/>
            <a:ext cx="8150225" cy="719138"/>
          </a:xfrm>
          <a:prstGeom prst="rect">
            <a:avLst/>
          </a:prstGeom>
          <a:solidFill>
            <a:srgbClr val="7DD1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Приоритетные направления семейной политики в Санкт-Петербурге:</a:t>
            </a:r>
          </a:p>
        </p:txBody>
      </p:sp>
      <p:sp>
        <p:nvSpPr>
          <p:cNvPr id="12294" name="Text Box 49"/>
          <p:cNvSpPr txBox="1">
            <a:spLocks noChangeArrowheads="1"/>
          </p:cNvSpPr>
          <p:nvPr/>
        </p:nvSpPr>
        <p:spPr bwMode="auto">
          <a:xfrm>
            <a:off x="735013" y="2711450"/>
            <a:ext cx="3840162" cy="739775"/>
          </a:xfrm>
          <a:prstGeom prst="rect">
            <a:avLst/>
          </a:prstGeom>
          <a:solidFill>
            <a:srgbClr val="C4D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400"/>
              <a:t>Развитие системы государственной поддержки семей в связи с рождением (усыновлением) и воспитанием детей </a:t>
            </a:r>
          </a:p>
        </p:txBody>
      </p:sp>
      <p:cxnSp>
        <p:nvCxnSpPr>
          <p:cNvPr id="12295" name="Прямая со стрелкой 28675"/>
          <p:cNvCxnSpPr>
            <a:cxnSpLocks noChangeShapeType="1"/>
          </p:cNvCxnSpPr>
          <p:nvPr/>
        </p:nvCxnSpPr>
        <p:spPr bwMode="auto">
          <a:xfrm>
            <a:off x="466725" y="2276475"/>
            <a:ext cx="254000" cy="6350"/>
          </a:xfrm>
          <a:prstGeom prst="straightConnector1">
            <a:avLst/>
          </a:prstGeom>
          <a:noFill/>
          <a:ln w="38100">
            <a:solidFill>
              <a:srgbClr val="7DD17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6" name="Text Box 49"/>
          <p:cNvSpPr txBox="1">
            <a:spLocks noChangeArrowheads="1"/>
          </p:cNvSpPr>
          <p:nvPr/>
        </p:nvSpPr>
        <p:spPr bwMode="auto">
          <a:xfrm>
            <a:off x="731838" y="3649663"/>
            <a:ext cx="3840162" cy="522287"/>
          </a:xfrm>
          <a:prstGeom prst="rect">
            <a:avLst/>
          </a:prstGeom>
          <a:solidFill>
            <a:srgbClr val="C4D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400"/>
              <a:t>Повышение доступности жилья</a:t>
            </a:r>
            <a:br>
              <a:rPr lang="ru-RU" altLang="ru-RU" sz="1400"/>
            </a:br>
            <a:r>
              <a:rPr lang="ru-RU" altLang="ru-RU" sz="1400"/>
              <a:t>для молодых семей и семей с детьми</a:t>
            </a:r>
          </a:p>
        </p:txBody>
      </p:sp>
      <p:sp>
        <p:nvSpPr>
          <p:cNvPr id="12297" name="Text Box 49"/>
          <p:cNvSpPr txBox="1">
            <a:spLocks noChangeArrowheads="1"/>
          </p:cNvSpPr>
          <p:nvPr/>
        </p:nvSpPr>
        <p:spPr bwMode="auto">
          <a:xfrm>
            <a:off x="725488" y="1998663"/>
            <a:ext cx="3840162" cy="523875"/>
          </a:xfrm>
          <a:prstGeom prst="rect">
            <a:avLst/>
          </a:prstGeom>
          <a:solidFill>
            <a:srgbClr val="C4D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400"/>
              <a:t>Развитие экономической самостоятельности семьи</a:t>
            </a:r>
          </a:p>
        </p:txBody>
      </p:sp>
      <p:cxnSp>
        <p:nvCxnSpPr>
          <p:cNvPr id="12298" name="Прямая со стрелкой 19"/>
          <p:cNvCxnSpPr>
            <a:cxnSpLocks noChangeShapeType="1"/>
          </p:cNvCxnSpPr>
          <p:nvPr/>
        </p:nvCxnSpPr>
        <p:spPr bwMode="auto">
          <a:xfrm>
            <a:off x="479425" y="4846638"/>
            <a:ext cx="255588" cy="6350"/>
          </a:xfrm>
          <a:prstGeom prst="straightConnector1">
            <a:avLst/>
          </a:prstGeom>
          <a:noFill/>
          <a:ln w="38100">
            <a:solidFill>
              <a:srgbClr val="7DD17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9" name="Прямая со стрелкой 30"/>
          <p:cNvCxnSpPr>
            <a:cxnSpLocks noChangeShapeType="1"/>
          </p:cNvCxnSpPr>
          <p:nvPr/>
        </p:nvCxnSpPr>
        <p:spPr bwMode="auto">
          <a:xfrm>
            <a:off x="479425" y="3065463"/>
            <a:ext cx="255588" cy="6350"/>
          </a:xfrm>
          <a:prstGeom prst="straightConnector1">
            <a:avLst/>
          </a:prstGeom>
          <a:noFill/>
          <a:ln w="38100">
            <a:solidFill>
              <a:srgbClr val="7DD17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00" name="Соединительная линия уступом 7"/>
          <p:cNvCxnSpPr>
            <a:cxnSpLocks noChangeShapeType="1"/>
            <a:stCxn id="12" idx="1"/>
            <a:endCxn id="12305" idx="1"/>
          </p:cNvCxnSpPr>
          <p:nvPr/>
        </p:nvCxnSpPr>
        <p:spPr bwMode="auto">
          <a:xfrm rot="10800000" flipH="1" flipV="1">
            <a:off x="700088" y="1363663"/>
            <a:ext cx="34925" cy="4540250"/>
          </a:xfrm>
          <a:prstGeom prst="bentConnector3">
            <a:avLst>
              <a:gd name="adj1" fmla="val -654546"/>
            </a:avLst>
          </a:prstGeom>
          <a:noFill/>
          <a:ln w="38100">
            <a:solidFill>
              <a:srgbClr val="7DD17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3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63" y="3549650"/>
            <a:ext cx="2297112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Рисунок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988" y="5459413"/>
            <a:ext cx="6000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Рисунок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5432425"/>
            <a:ext cx="60007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Рисунок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5440363"/>
            <a:ext cx="6159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5" name="Text Box 49"/>
          <p:cNvSpPr txBox="1">
            <a:spLocks noChangeArrowheads="1"/>
          </p:cNvSpPr>
          <p:nvPr/>
        </p:nvSpPr>
        <p:spPr bwMode="auto">
          <a:xfrm>
            <a:off x="735013" y="5534025"/>
            <a:ext cx="3840162" cy="738188"/>
          </a:xfrm>
          <a:prstGeom prst="rect">
            <a:avLst/>
          </a:prstGeom>
          <a:solidFill>
            <a:srgbClr val="C4D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400"/>
              <a:t>Профилактика семейного неблагополучия</a:t>
            </a:r>
            <a:br>
              <a:rPr lang="ru-RU" altLang="ru-RU" sz="1400"/>
            </a:br>
            <a:r>
              <a:rPr lang="ru-RU" altLang="ru-RU" sz="1400"/>
              <a:t>и социального сиротства; пропаганда ответственного родительства</a:t>
            </a:r>
          </a:p>
        </p:txBody>
      </p:sp>
      <p:cxnSp>
        <p:nvCxnSpPr>
          <p:cNvPr id="12306" name="Прямая со стрелкой 30"/>
          <p:cNvCxnSpPr>
            <a:cxnSpLocks noChangeShapeType="1"/>
          </p:cNvCxnSpPr>
          <p:nvPr/>
        </p:nvCxnSpPr>
        <p:spPr bwMode="auto">
          <a:xfrm>
            <a:off x="503238" y="3887788"/>
            <a:ext cx="255587" cy="6350"/>
          </a:xfrm>
          <a:prstGeom prst="straightConnector1">
            <a:avLst/>
          </a:prstGeom>
          <a:noFill/>
          <a:ln w="38100">
            <a:solidFill>
              <a:srgbClr val="7DD17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307" name="Рисунок 10" descr="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5129213"/>
            <a:ext cx="20891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2" descr="http://fond-detyam.ru/konkurs-semya-goda/2016/Konkurs_Family_201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2228850"/>
            <a:ext cx="13779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4" descr="Семья Филиппа и Анны Шатровых стала победительницей всероссийского конкурса «Семья года»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1965325"/>
            <a:ext cx="21590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"/>
          <a:stretch>
            <a:fillRect/>
          </a:stretch>
        </p:blipFill>
        <p:spPr bwMode="auto">
          <a:xfrm>
            <a:off x="4683125" y="3163888"/>
            <a:ext cx="2124075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73100" y="20638"/>
            <a:ext cx="8353425" cy="468312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Концепции и Планы </a:t>
            </a:r>
            <a:r>
              <a:rPr lang="ru-RU" alt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мероприятий </a:t>
            </a:r>
            <a:r>
              <a:rPr lang="ru-RU" altLang="ru-RU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Санкт-Петербурга в сфере</a:t>
            </a:r>
            <a:br>
              <a:rPr lang="ru-RU" altLang="ru-RU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государственной семейной и демографической политик</a:t>
            </a:r>
          </a:p>
        </p:txBody>
      </p:sp>
      <p:pic>
        <p:nvPicPr>
          <p:cNvPr id="13315" name="Picture 3" descr="Герб-СП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4540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32"/>
          <p:cNvSpPr>
            <a:spLocks noChangeArrowheads="1"/>
          </p:cNvSpPr>
          <p:nvPr/>
        </p:nvSpPr>
        <p:spPr bwMode="auto">
          <a:xfrm>
            <a:off x="446088" y="868363"/>
            <a:ext cx="8478837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ru-RU" altLang="ru-RU" sz="1400"/>
              <a:t>1. </a:t>
            </a:r>
            <a:r>
              <a:rPr lang="ru-RU" altLang="ru-RU" sz="1400" b="1"/>
              <a:t>Концепция семейной политики в Санкт-Петербурге на 2007–2011 годы,</a:t>
            </a:r>
          </a:p>
          <a:p>
            <a:pPr eaLnBrk="1" hangingPunct="1"/>
            <a:r>
              <a:rPr lang="ru-RU" altLang="ru-RU" sz="1400"/>
              <a:t>    одобренная постановлением Правительства Санкт-Петербурга от 05.06.2007 № 627;</a:t>
            </a:r>
          </a:p>
          <a:p>
            <a:pPr eaLnBrk="1" hangingPunct="1"/>
            <a:r>
              <a:rPr lang="ru-RU" altLang="ru-RU" sz="1400"/>
              <a:t>2. </a:t>
            </a:r>
            <a:r>
              <a:rPr lang="ru-RU" altLang="ru-RU" sz="1400" b="1"/>
              <a:t>Концепция семейной политики в Санкт-Петербурге на 2012–2022 годы,</a:t>
            </a:r>
          </a:p>
          <a:p>
            <a:pPr eaLnBrk="1" hangingPunct="1"/>
            <a:r>
              <a:rPr lang="ru-RU" altLang="ru-RU" sz="1400" b="1"/>
              <a:t>    </a:t>
            </a:r>
            <a:r>
              <a:rPr lang="ru-RU" altLang="ru-RU" sz="1400"/>
              <a:t>одобренная постановлением Правительства Санкт-Петербурга</a:t>
            </a:r>
            <a:r>
              <a:rPr lang="ru-RU" altLang="ru-RU" sz="1400" b="1"/>
              <a:t> </a:t>
            </a:r>
            <a:r>
              <a:rPr lang="ru-RU" altLang="ru-RU" sz="1400"/>
              <a:t>от 10.07.2012 № 695;</a:t>
            </a:r>
          </a:p>
          <a:p>
            <a:pPr eaLnBrk="1" hangingPunct="1"/>
            <a:r>
              <a:rPr lang="ru-RU" altLang="ru-RU" sz="1400"/>
              <a:t>3. </a:t>
            </a:r>
            <a:r>
              <a:rPr lang="ru-RU" altLang="ru-RU" sz="1400" b="1"/>
              <a:t>Стратегия действий в интересах детей в Санкт-Петербурге на 2012–2017 годы,</a:t>
            </a:r>
          </a:p>
          <a:p>
            <a:pPr eaLnBrk="1" hangingPunct="1"/>
            <a:r>
              <a:rPr lang="ru-RU" altLang="ru-RU" sz="1400" b="1"/>
              <a:t>    </a:t>
            </a:r>
            <a:r>
              <a:rPr lang="ru-RU" altLang="ru-RU" sz="1400"/>
              <a:t>одобренная постановлением Правительства Санкт-Петербурга от 16.08.2012 № 864;</a:t>
            </a:r>
          </a:p>
          <a:p>
            <a:pPr eaLnBrk="1" hangingPunct="1"/>
            <a:r>
              <a:rPr lang="ru-RU" altLang="ru-RU" sz="1400"/>
              <a:t>4. </a:t>
            </a:r>
            <a:r>
              <a:rPr lang="ru-RU" altLang="ru-RU" sz="1400" b="1"/>
              <a:t>Концепция демографического развития Санкт-Петербурга на период до 2015 года,</a:t>
            </a:r>
          </a:p>
          <a:p>
            <a:pPr eaLnBrk="1" hangingPunct="1"/>
            <a:r>
              <a:rPr lang="ru-RU" altLang="ru-RU" sz="1400" b="1"/>
              <a:t>    </a:t>
            </a:r>
            <a:r>
              <a:rPr lang="ru-RU" altLang="ru-RU" sz="1400"/>
              <a:t>одобренная постановлением Правительства Санкт-Петербурга от 12.12.2006 № 1539;</a:t>
            </a:r>
          </a:p>
          <a:p>
            <a:pPr eaLnBrk="1" hangingPunct="1"/>
            <a:r>
              <a:rPr lang="ru-RU" altLang="ru-RU" sz="1400"/>
              <a:t>5. </a:t>
            </a:r>
            <a:r>
              <a:rPr lang="ru-RU" altLang="ru-RU" sz="1400" b="1"/>
              <a:t>Концепция демографической политики Санкт-Петербурга на период до 2025 года,</a:t>
            </a:r>
          </a:p>
          <a:p>
            <a:pPr eaLnBrk="1" hangingPunct="1"/>
            <a:r>
              <a:rPr lang="ru-RU" altLang="ru-RU" sz="1400" b="1"/>
              <a:t>    </a:t>
            </a:r>
            <a:r>
              <a:rPr lang="ru-RU" altLang="ru-RU" sz="1400"/>
              <a:t>одобренная распоряжением Правительства Санкт-Петербурга от 22.12.2015 № 79-рп.</a:t>
            </a:r>
          </a:p>
          <a:p>
            <a:pPr eaLnBrk="1" hangingPunct="1"/>
            <a:endParaRPr lang="ru-RU" altLang="ru-RU" sz="1400"/>
          </a:p>
          <a:p>
            <a:pPr eaLnBrk="1" hangingPunct="1"/>
            <a:r>
              <a:rPr lang="ru-RU" altLang="ru-RU" sz="1400"/>
              <a:t>1. </a:t>
            </a:r>
            <a:r>
              <a:rPr lang="ru-RU" altLang="ru-RU" sz="1400" b="1"/>
              <a:t>План мероприятий на 2013–2015 годы по реализации Стратегии действий в интересах</a:t>
            </a:r>
          </a:p>
          <a:p>
            <a:pPr eaLnBrk="1" hangingPunct="1"/>
            <a:r>
              <a:rPr lang="ru-RU" altLang="ru-RU" sz="1400" b="1"/>
              <a:t>    детей в Санкт-Петербурге на 2012–2017 годы и Концепции семейной политики</a:t>
            </a:r>
          </a:p>
          <a:p>
            <a:pPr eaLnBrk="1" hangingPunct="1"/>
            <a:r>
              <a:rPr lang="ru-RU" altLang="ru-RU" sz="1400" b="1"/>
              <a:t>    в Санкт-Петербурге на 2012–2022 годы, </a:t>
            </a:r>
            <a:r>
              <a:rPr lang="ru-RU" altLang="ru-RU" sz="1400"/>
              <a:t>утвержденный распоряжением Правительства</a:t>
            </a:r>
          </a:p>
          <a:p>
            <a:pPr eaLnBrk="1" hangingPunct="1"/>
            <a:r>
              <a:rPr lang="ru-RU" altLang="ru-RU" sz="1400"/>
              <a:t>    Санкт-Петербурга от 25.12.2012 № 73-рп;</a:t>
            </a:r>
          </a:p>
          <a:p>
            <a:pPr eaLnBrk="1" hangingPunct="1"/>
            <a:r>
              <a:rPr lang="ru-RU" altLang="ru-RU" sz="1400"/>
              <a:t>2. </a:t>
            </a:r>
            <a:r>
              <a:rPr lang="ru-RU" altLang="ru-RU" sz="1400" b="1"/>
              <a:t>План мероприятий на 2016–2017 годы по реализации Стратегии действий в интересах</a:t>
            </a:r>
          </a:p>
          <a:p>
            <a:pPr eaLnBrk="1" hangingPunct="1"/>
            <a:r>
              <a:rPr lang="ru-RU" altLang="ru-RU" sz="1400" b="1"/>
              <a:t>    детей в Санкт-Петербурге на 2012–2017 годы и Концепции семейной политики</a:t>
            </a:r>
          </a:p>
          <a:p>
            <a:pPr eaLnBrk="1" hangingPunct="1"/>
            <a:r>
              <a:rPr lang="ru-RU" altLang="ru-RU" sz="1400" b="1"/>
              <a:t>    в Санкт-Петербурге на 2012–2022 годы, </a:t>
            </a:r>
            <a:r>
              <a:rPr lang="ru-RU" altLang="ru-RU" sz="1400"/>
              <a:t>утвержденный распоряжением Правительства</a:t>
            </a:r>
          </a:p>
          <a:p>
            <a:pPr eaLnBrk="1" hangingPunct="1"/>
            <a:r>
              <a:rPr lang="ru-RU" altLang="ru-RU" sz="1400"/>
              <a:t>    Санкт-Петербурга от 16.02.2016 № 7-рп;</a:t>
            </a:r>
          </a:p>
          <a:p>
            <a:pPr eaLnBrk="1" hangingPunct="1"/>
            <a:r>
              <a:rPr lang="ru-RU" altLang="ru-RU" sz="1400"/>
              <a:t>3. </a:t>
            </a:r>
            <a:r>
              <a:rPr lang="ru-RU" altLang="ru-RU" sz="1400" b="1"/>
              <a:t>Планы мероприятий на 2007–2010 годы по реализации Концепции демографического</a:t>
            </a:r>
            <a:br>
              <a:rPr lang="ru-RU" altLang="ru-RU" sz="1400" b="1"/>
            </a:br>
            <a:r>
              <a:rPr lang="ru-RU" altLang="ru-RU" sz="1400" b="1"/>
              <a:t>    развития Санкт-Петербурга на период до 2015 года</a:t>
            </a:r>
            <a:r>
              <a:rPr lang="ru-RU" altLang="ru-RU" sz="1400"/>
              <a:t>;</a:t>
            </a:r>
          </a:p>
          <a:p>
            <a:pPr eaLnBrk="1" hangingPunct="1"/>
            <a:r>
              <a:rPr lang="ru-RU" altLang="ru-RU" sz="1400"/>
              <a:t>4. </a:t>
            </a:r>
            <a:r>
              <a:rPr lang="ru-RU" altLang="ru-RU" sz="1400" b="1"/>
              <a:t>План мероприятий на 2011–2015 годы по реализации Концепции демографического</a:t>
            </a:r>
            <a:br>
              <a:rPr lang="ru-RU" altLang="ru-RU" sz="1400" b="1"/>
            </a:br>
            <a:r>
              <a:rPr lang="ru-RU" altLang="ru-RU" sz="1400" b="1"/>
              <a:t>    развития Санкт-Петербурга на период до 2015 года</a:t>
            </a:r>
            <a:r>
              <a:rPr lang="ru-RU" altLang="ru-RU" sz="1400"/>
              <a:t>, утвержденный постановлением</a:t>
            </a:r>
            <a:br>
              <a:rPr lang="ru-RU" altLang="ru-RU" sz="1400"/>
            </a:br>
            <a:r>
              <a:rPr lang="ru-RU" altLang="ru-RU" sz="1400"/>
              <a:t>    Правительства Санкт-Петербурга от 25.05.2010 № 654;</a:t>
            </a:r>
          </a:p>
          <a:p>
            <a:pPr eaLnBrk="1" hangingPunct="1"/>
            <a:r>
              <a:rPr lang="ru-RU" altLang="ru-RU" sz="1400"/>
              <a:t>5. </a:t>
            </a:r>
            <a:r>
              <a:rPr lang="ru-RU" altLang="ru-RU" sz="1400" b="1"/>
              <a:t>План мероприятий по повышению рождаемости в Санкт-Петербурге на 2016–2018 годы,</a:t>
            </a:r>
          </a:p>
          <a:p>
            <a:pPr eaLnBrk="1" hangingPunct="1"/>
            <a:r>
              <a:rPr lang="ru-RU" altLang="ru-RU" sz="1400" b="1"/>
              <a:t>    </a:t>
            </a:r>
            <a:r>
              <a:rPr lang="ru-RU" altLang="ru-RU" sz="1400"/>
              <a:t>утвержденный</a:t>
            </a:r>
            <a:r>
              <a:rPr lang="ru-RU" altLang="ru-RU" sz="1400">
                <a:solidFill>
                  <a:srgbClr val="FF0000"/>
                </a:solidFill>
              </a:rPr>
              <a:t> </a:t>
            </a:r>
            <a:r>
              <a:rPr lang="ru-RU" altLang="ru-RU" sz="1400"/>
              <a:t>вице-губернатором Санкт-Петербурга О.А. Казанской 04.05.2016.</a:t>
            </a:r>
            <a:endParaRPr lang="ru-RU" altLang="ru-RU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92138" y="20638"/>
            <a:ext cx="8442325" cy="468312"/>
          </a:xfrm>
        </p:spPr>
        <p:txBody>
          <a:bodyPr/>
          <a:lstStyle/>
          <a:p>
            <a:pPr>
              <a:defRPr/>
            </a:pPr>
            <a:r>
              <a:rPr lang="ru-RU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Семьи Санкт-Петербурга</a:t>
            </a:r>
          </a:p>
        </p:txBody>
      </p:sp>
      <p:pic>
        <p:nvPicPr>
          <p:cNvPr id="14340" name="Picture 3" descr="Герб-СП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4540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Прямоугольник 1"/>
          <p:cNvSpPr>
            <a:spLocks noChangeArrowheads="1"/>
          </p:cNvSpPr>
          <p:nvPr/>
        </p:nvSpPr>
        <p:spPr bwMode="auto">
          <a:xfrm>
            <a:off x="401638" y="1592696"/>
            <a:ext cx="874236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600" b="1" dirty="0"/>
              <a:t>По данным Автоматизированной информационной системы «Электронный социальный регистр населения</a:t>
            </a:r>
            <a:br>
              <a:rPr lang="ru-RU" altLang="ru-RU" sz="1600" b="1" dirty="0"/>
            </a:br>
            <a:r>
              <a:rPr lang="ru-RU" altLang="ru-RU" sz="1600" b="1" dirty="0"/>
              <a:t>Санкт-Петербурга» на 01.04.2017 в городе проживали </a:t>
            </a:r>
            <a:r>
              <a:rPr lang="ru-RU" altLang="ru-RU" sz="1600" b="1" dirty="0">
                <a:solidFill>
                  <a:srgbClr val="FF0000"/>
                </a:solidFill>
              </a:rPr>
              <a:t>555757 семей</a:t>
            </a:r>
            <a:r>
              <a:rPr lang="ru-RU" altLang="ru-RU" sz="1600" b="1" dirty="0"/>
              <a:t>, в которых воспитывались </a:t>
            </a:r>
            <a:r>
              <a:rPr lang="ru-RU" altLang="ru-RU" sz="1600" b="1" dirty="0">
                <a:solidFill>
                  <a:srgbClr val="FF0000"/>
                </a:solidFill>
              </a:rPr>
              <a:t>795988 детей</a:t>
            </a:r>
            <a:r>
              <a:rPr lang="ru-RU" altLang="ru-RU" sz="1600" b="1" dirty="0"/>
              <a:t>,</a:t>
            </a:r>
            <a:br>
              <a:rPr lang="ru-RU" altLang="ru-RU" sz="1600" b="1" dirty="0"/>
            </a:br>
            <a:r>
              <a:rPr lang="ru-RU" altLang="ru-RU" sz="1600" b="1" dirty="0"/>
              <a:t>в том числе:</a:t>
            </a:r>
          </a:p>
          <a:p>
            <a:pPr algn="ctr" eaLnBrk="1" hangingPunct="1"/>
            <a:r>
              <a:rPr lang="ru-RU" altLang="ru-RU" sz="1600" dirty="0"/>
              <a:t>34175 многодетных семей, в которых воспитывались 109362 детей;</a:t>
            </a:r>
          </a:p>
          <a:p>
            <a:pPr algn="ctr" eaLnBrk="1" hangingPunct="1"/>
            <a:r>
              <a:rPr lang="ru-RU" altLang="ru-RU" sz="1600" dirty="0"/>
              <a:t>14135 семей, в которых проживали</a:t>
            </a:r>
            <a:r>
              <a:rPr lang="en-US" altLang="ru-RU" sz="1600" dirty="0"/>
              <a:t/>
            </a:r>
            <a:br>
              <a:rPr lang="en-US" altLang="ru-RU" sz="1600" dirty="0"/>
            </a:br>
            <a:r>
              <a:rPr lang="ru-RU" altLang="ru-RU" sz="1600" dirty="0"/>
              <a:t>15430 детей-инвалидов;</a:t>
            </a:r>
          </a:p>
          <a:p>
            <a:pPr algn="ctr" eaLnBrk="1" hangingPunct="1"/>
            <a:r>
              <a:rPr lang="ru-RU" altLang="ru-RU" sz="1600" dirty="0"/>
              <a:t>64490 неполных семей, в которых воспитывались 76227 детей.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29"/>
          <p:cNvSpPr txBox="1">
            <a:spLocks noChangeArrowheads="1"/>
          </p:cNvSpPr>
          <p:nvPr/>
        </p:nvSpPr>
        <p:spPr bwMode="auto">
          <a:xfrm>
            <a:off x="658813" y="-17463"/>
            <a:ext cx="8274050" cy="52387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численности многодетных семей в Санкт-Петербурге</a:t>
            </a:r>
            <a:b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 данным </a:t>
            </a:r>
            <a:r>
              <a:rPr lang="ru-RU" sz="1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АИС</a:t>
            </a:r>
            <a: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«Электронный социальный регистр населения Санкт-Петербурга»)</a:t>
            </a:r>
          </a:p>
        </p:txBody>
      </p:sp>
      <p:pic>
        <p:nvPicPr>
          <p:cNvPr id="2052" name="Picture 54" descr="Герб-СП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4540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93700" y="1382713"/>
            <a:ext cx="1873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200" b="1"/>
              <a:t>Число</a:t>
            </a:r>
            <a:br>
              <a:rPr lang="ru-RU" altLang="ru-RU" sz="1200" b="1"/>
            </a:br>
            <a:r>
              <a:rPr lang="ru-RU" altLang="ru-RU" sz="1200" b="1"/>
              <a:t>многодетных семей</a:t>
            </a:r>
          </a:p>
        </p:txBody>
      </p:sp>
      <p:graphicFrame>
        <p:nvGraphicFramePr>
          <p:cNvPr id="2050" name="Диаграмма 7"/>
          <p:cNvGraphicFramePr>
            <a:graphicFrameLocks/>
          </p:cNvGraphicFramePr>
          <p:nvPr/>
        </p:nvGraphicFramePr>
        <p:xfrm>
          <a:off x="673100" y="1989138"/>
          <a:ext cx="8108950" cy="446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Worksheet" r:id="rId5" imgW="8105701" imgH="4476776" progId="Excel.Sheet.8">
                  <p:embed/>
                </p:oleObj>
              </mc:Choice>
              <mc:Fallback>
                <p:oleObj name="Worksheet" r:id="rId5" imgW="8105701" imgH="4476776" progId="Excel.Sheet.8">
                  <p:embed/>
                  <p:pic>
                    <p:nvPicPr>
                      <p:cNvPr id="0" name="Диаграмма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100" y="1989138"/>
                        <a:ext cx="8108950" cy="446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57225" y="28575"/>
            <a:ext cx="8353425" cy="468313"/>
          </a:xfrm>
        </p:spPr>
        <p:txBody>
          <a:bodyPr/>
          <a:lstStyle/>
          <a:p>
            <a:pPr>
              <a:defRPr/>
            </a:pPr>
            <a:r>
              <a:rPr lang="ru-RU" alt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дошкольного образования, повышение доступности</a:t>
            </a:r>
            <a:br>
              <a:rPr lang="ru-RU" alt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качества услуг присмотра и ухода за детьми</a:t>
            </a:r>
          </a:p>
        </p:txBody>
      </p:sp>
      <p:pic>
        <p:nvPicPr>
          <p:cNvPr id="15363" name="Picture 3" descr="Герб-СП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4540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50" y="704850"/>
            <a:ext cx="6970713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r="13670" b="1888"/>
          <a:stretch>
            <a:fillRect/>
          </a:stretch>
        </p:blipFill>
        <p:spPr bwMode="auto">
          <a:xfrm>
            <a:off x="4987925" y="4137025"/>
            <a:ext cx="3944938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37025"/>
            <a:ext cx="447675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Герб-СП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4540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57225" y="28575"/>
            <a:ext cx="835342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Улучшение жилищных условий молодых семей и семей с детьми</a:t>
            </a:r>
            <a:endParaRPr lang="ru-RU" sz="1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6388" name="Rectangle 32"/>
          <p:cNvSpPr>
            <a:spLocks noChangeArrowheads="1"/>
          </p:cNvSpPr>
          <p:nvPr/>
        </p:nvSpPr>
        <p:spPr bwMode="auto">
          <a:xfrm>
            <a:off x="504825" y="639763"/>
            <a:ext cx="8499475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ru-RU" altLang="ru-RU" sz="1800"/>
              <a:t>– Закон Санкт-Петербурга от 11.04.2001 № 315-45 «О целевой программе Санкт-Петербурга “Молодежи – доступное жилье”»;</a:t>
            </a:r>
            <a:endParaRPr lang="en-US" altLang="ru-RU" sz="1800"/>
          </a:p>
          <a:p>
            <a:pPr eaLnBrk="1" hangingPunct="1"/>
            <a:endParaRPr lang="en-US" altLang="ru-RU" sz="1500"/>
          </a:p>
          <a:p>
            <a:pPr eaLnBrk="1" hangingPunct="1"/>
            <a:r>
              <a:rPr lang="ru-RU" altLang="ru-RU" sz="1800"/>
              <a:t>– Закон Санкт-Петербурга от 10.10.2001 № 707-90 «О целевой программе Санкт-Петербурга “Развитие долгосрочного жилищного кредитования</a:t>
            </a:r>
            <a:br>
              <a:rPr lang="ru-RU" altLang="ru-RU" sz="1800"/>
            </a:br>
            <a:r>
              <a:rPr lang="ru-RU" altLang="ru-RU" sz="1800"/>
              <a:t>в Санкт-Петербурге”»;</a:t>
            </a:r>
          </a:p>
          <a:p>
            <a:pPr eaLnBrk="1" hangingPunct="1"/>
            <a:endParaRPr lang="ru-RU" altLang="ru-RU" sz="1500"/>
          </a:p>
          <a:p>
            <a:pPr eaLnBrk="1" hangingPunct="1"/>
            <a:r>
              <a:rPr lang="ru-RU" altLang="ru-RU" sz="1800"/>
              <a:t>– Закон Санкт-Петербурга от 30.11.2005 № 648-91 «О целевой программе Санкт-Петербурга “Жилье работникам учреждений системы образования, здравоохранения и социального обслуживания населения”»;</a:t>
            </a:r>
          </a:p>
          <a:p>
            <a:pPr eaLnBrk="1" hangingPunct="1"/>
            <a:endParaRPr lang="ru-RU" altLang="ru-RU" sz="1500"/>
          </a:p>
          <a:p>
            <a:pPr eaLnBrk="1" hangingPunct="1"/>
            <a:r>
              <a:rPr lang="ru-RU" altLang="ru-RU" sz="1800"/>
              <a:t>– Закон Санкт-Петербурга от 26.09.2007 № 476-95 «О целевой программе Санкт-Петербурга “Санкт-Петербургские жилищные сертификаты”»;</a:t>
            </a:r>
          </a:p>
          <a:p>
            <a:pPr eaLnBrk="1" hangingPunct="1"/>
            <a:endParaRPr lang="ru-RU" altLang="ru-RU" sz="1500"/>
          </a:p>
          <a:p>
            <a:pPr eaLnBrk="1" hangingPunct="1"/>
            <a:r>
              <a:rPr lang="ru-RU" altLang="ru-RU" sz="1800"/>
              <a:t>– Закон Санкт-Петербурга от 17.10.2007 № 513-101 «О целевой программе Санкт-Петербурга “Расселение коммунальных квартир</a:t>
            </a:r>
            <a:br>
              <a:rPr lang="ru-RU" altLang="ru-RU" sz="1800"/>
            </a:br>
            <a:r>
              <a:rPr lang="ru-RU" altLang="ru-RU" sz="1800"/>
              <a:t>в Санкт-Петербурге”»;</a:t>
            </a:r>
          </a:p>
          <a:p>
            <a:pPr eaLnBrk="1" hangingPunct="1"/>
            <a:endParaRPr lang="ru-RU" altLang="ru-RU" sz="1500"/>
          </a:p>
          <a:p>
            <a:pPr eaLnBrk="1" hangingPunct="1"/>
            <a:r>
              <a:rPr lang="ru-RU" altLang="ru-RU" sz="1800"/>
              <a:t>–  Государственная программа Санкт-Петербурга «Обеспечение доступным жильем и жилищно-коммунальными услугами жителей Санкт-Петербурга»</a:t>
            </a:r>
            <a:br>
              <a:rPr lang="ru-RU" altLang="ru-RU" sz="1800"/>
            </a:br>
            <a:r>
              <a:rPr lang="ru-RU" altLang="ru-RU" sz="1800"/>
              <a:t>на 2015–2020 годы», утвержденная постановлением Правительства</a:t>
            </a:r>
            <a:br>
              <a:rPr lang="ru-RU" altLang="ru-RU" sz="1800"/>
            </a:br>
            <a:r>
              <a:rPr lang="ru-RU" altLang="ru-RU" sz="1800"/>
              <a:t>Санкт-Петербурга от 23.06.2014 №</a:t>
            </a:r>
            <a:r>
              <a:rPr lang="en-US" altLang="ru-RU" sz="1800"/>
              <a:t> 491</a:t>
            </a:r>
            <a:r>
              <a:rPr lang="ru-RU" altLang="ru-RU" sz="180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формление по умолчанию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36480</TotalTime>
  <Words>1042</Words>
  <Application>Microsoft Office PowerPoint</Application>
  <PresentationFormat>Экран (4:3)</PresentationFormat>
  <Paragraphs>276</Paragraphs>
  <Slides>27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27</vt:i4>
      </vt:variant>
    </vt:vector>
  </HeadingPairs>
  <TitlesOfParts>
    <vt:vector size="36" baseType="lpstr">
      <vt:lpstr>Arial</vt:lpstr>
      <vt:lpstr>Calibri</vt:lpstr>
      <vt:lpstr>Times New Roman</vt:lpstr>
      <vt:lpstr>Symbol</vt:lpstr>
      <vt:lpstr>Wingdings</vt:lpstr>
      <vt:lpstr>Оформление по умолчанию</vt:lpstr>
      <vt:lpstr>Диаграмма Microsoft Excel</vt:lpstr>
      <vt:lpstr>Worksheet</vt:lpstr>
      <vt:lpstr>Microsoft Excel Chart</vt:lpstr>
      <vt:lpstr>«Семейная политика Санкт-Петербурга: итоги, проблемы, перспективы»</vt:lpstr>
      <vt:lpstr>Презентация PowerPoint</vt:lpstr>
      <vt:lpstr>«Основная задача – создание условий для устойчивого семейного благополучия»</vt:lpstr>
      <vt:lpstr>Презентация PowerPoint</vt:lpstr>
      <vt:lpstr>Концепции и Планы мероприятий Санкт-Петербурга в сфере государственной семейной и демографической политик</vt:lpstr>
      <vt:lpstr>Семьи Санкт-Петербурга</vt:lpstr>
      <vt:lpstr>Презентация PowerPoint</vt:lpstr>
      <vt:lpstr>Развитие дошкольного образования, повышение доступности и качества услуг присмотра и ухода за детьми</vt:lpstr>
      <vt:lpstr>Презентация PowerPoint</vt:lpstr>
      <vt:lpstr>Динамика показателей рождаемости и смертности в Санкт-Петербурге</vt:lpstr>
      <vt:lpstr>Соотношение браков и разводов, внебрачная рождаемость в Санкт-Петербурге</vt:lpstr>
      <vt:lpstr>Система государственных учреждений, осуществляющих социальное обслуживание детей и семей с детьми в Санкт-Петербурге</vt:lpstr>
      <vt:lpstr>Специализированные отделения (службы), осуществляющие социальное обслуживание и сопровождение семей, затронутых ВИЧ-инфекцией</vt:lpstr>
      <vt:lpstr>Районные специализированные отделения (службы), оказывающие социальные услуги потребителям наркотиков и созависимым лицам, осуществляют:</vt:lpstr>
      <vt:lpstr>Помощь женщинам, пострадавшим от различных видов насилия</vt:lpstr>
      <vt:lpstr>Итоги работы отделения «Маленькая мама» в 2016 году</vt:lpstr>
      <vt:lpstr>Специализированное отделение социальной реадаптации женщин, оказавшихся в кризисной ситуации, в структуре СПб ГБУ «Кризисный центр помощи женщинам»</vt:lpstr>
      <vt:lpstr>Социальное проекты и программы по ответственному родительству и ответственному отцовству </vt:lpstr>
      <vt:lpstr>Образовательные фестивали для будущих и молодых родителей</vt:lpstr>
      <vt:lpstr>Защита прав и реабилитация детей, пострадавших от жестокого обращения</vt:lpstr>
      <vt:lpstr>Динамика числа детей, состоящих на учете в региональном государственном банке данных  о детях, оставшихся без попечения родителей</vt:lpstr>
      <vt:lpstr>Динамика числа приемных семей в Санкт-Петербурге</vt:lpstr>
      <vt:lpstr>Защита прав и семейное устройство детей</vt:lpstr>
      <vt:lpstr>СПб ГБУ «Городской информационно-методический центр «Семья»</vt:lpstr>
      <vt:lpstr>Система коллегиальных совещательных и консультативных органов</vt:lpstr>
      <vt:lpstr>Предоставление субсидий социально ориентированным НКО в 2016 году</vt:lpstr>
      <vt:lpstr>«Семейная политика Санкт-Петербурга: итоги, проблемы, перспективы»</vt:lpstr>
    </vt:vector>
  </TitlesOfParts>
  <Company>IAC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alena</dc:creator>
  <cp:lastModifiedBy>Колтаков Дмитрий Александрович</cp:lastModifiedBy>
  <cp:revision>3635</cp:revision>
  <cp:lastPrinted>2017-04-18T12:49:46Z</cp:lastPrinted>
  <dcterms:created xsi:type="dcterms:W3CDTF">2005-02-18T14:09:33Z</dcterms:created>
  <dcterms:modified xsi:type="dcterms:W3CDTF">2017-04-26T16:46:21Z</dcterms:modified>
</cp:coreProperties>
</file>